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3716000" cy="10287000"/>
  <p:notesSz cx="6858000" cy="9144000"/>
  <p:embeddedFontLst>
    <p:embeddedFont>
      <p:font typeface="Montserrat Bold" charset="1" panose="00000800000000000000"/>
      <p:regular r:id="rId53"/>
    </p:embeddedFont>
    <p:embeddedFont>
      <p:font typeface="Montserrat Medium" charset="1" panose="00000600000000000000"/>
      <p:regular r:id="rId54"/>
    </p:embeddedFont>
    <p:embeddedFont>
      <p:font typeface="Montserrat Semi-Bold" charset="1" panose="00000700000000000000"/>
      <p:regular r:id="rId55"/>
    </p:embeddedFont>
    <p:embeddedFont>
      <p:font typeface="Arial Bold" charset="1" panose="020B0704020202020204"/>
      <p:regular r:id="rId56"/>
    </p:embeddedFont>
    <p:embeddedFont>
      <p:font typeface="Arial" charset="1" panose="020B0604020202020204"/>
      <p:regular r:id="rId57"/>
    </p:embeddedFont>
    <p:embeddedFont>
      <p:font typeface="League Spartan" charset="1" panose="00000800000000000000"/>
      <p:regular r:id="rId58"/>
    </p:embeddedFont>
    <p:embeddedFont>
      <p:font typeface="Arial Italics" charset="1" panose="020B0604020202090204"/>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10954" y="606782"/>
            <a:ext cx="3119677" cy="939086"/>
          </a:xfrm>
          <a:custGeom>
            <a:avLst/>
            <a:gdLst/>
            <a:ahLst/>
            <a:cxnLst/>
            <a:rect r="r" b="b" t="t" l="l"/>
            <a:pathLst>
              <a:path h="939086" w="3119677">
                <a:moveTo>
                  <a:pt x="0" y="0"/>
                </a:moveTo>
                <a:lnTo>
                  <a:pt x="3119677" y="0"/>
                </a:lnTo>
                <a:lnTo>
                  <a:pt x="3119677" y="939086"/>
                </a:lnTo>
                <a:lnTo>
                  <a:pt x="0" y="939086"/>
                </a:lnTo>
                <a:lnTo>
                  <a:pt x="0" y="0"/>
                </a:lnTo>
                <a:close/>
              </a:path>
            </a:pathLst>
          </a:custGeom>
          <a:blipFill>
            <a:blip r:embed="rId3"/>
            <a:stretch>
              <a:fillRect l="0" t="0" r="0" b="0"/>
            </a:stretch>
          </a:blipFill>
        </p:spPr>
      </p:sp>
      <p:sp>
        <p:nvSpPr>
          <p:cNvPr name="TextBox 4" id="4"/>
          <p:cNvSpPr txBox="true"/>
          <p:nvPr/>
        </p:nvSpPr>
        <p:spPr>
          <a:xfrm rot="0">
            <a:off x="710954" y="2838801"/>
            <a:ext cx="10799214" cy="1694815"/>
          </a:xfrm>
          <a:prstGeom prst="rect">
            <a:avLst/>
          </a:prstGeom>
        </p:spPr>
        <p:txBody>
          <a:bodyPr anchor="t" rtlCol="false" tIns="0" lIns="0" bIns="0" rIns="0">
            <a:spAutoFit/>
          </a:bodyPr>
          <a:lstStyle/>
          <a:p>
            <a:pPr algn="l">
              <a:lnSpc>
                <a:spcPts val="6859"/>
              </a:lnSpc>
            </a:pPr>
            <a:r>
              <a:rPr lang="en-US" sz="4899" b="true">
                <a:solidFill>
                  <a:srgbClr val="BF2135"/>
                </a:solidFill>
                <a:latin typeface="Montserrat Bold"/>
                <a:ea typeface="Montserrat Bold"/>
                <a:cs typeface="Montserrat Bold"/>
                <a:sym typeface="Montserrat Bold"/>
              </a:rPr>
              <a:t>BÁO CÁO </a:t>
            </a:r>
            <a:r>
              <a:rPr lang="en-US" sz="4899" b="true">
                <a:solidFill>
                  <a:srgbClr val="BF2135"/>
                </a:solidFill>
                <a:latin typeface="Montserrat Bold"/>
                <a:ea typeface="Montserrat Bold"/>
                <a:cs typeface="Montserrat Bold"/>
                <a:sym typeface="Montserrat Bold"/>
              </a:rPr>
              <a:t>TÌM HIỂU THUẬT TOÁN GREY WOLF OPTIMIZATION</a:t>
            </a:r>
          </a:p>
        </p:txBody>
      </p:sp>
      <p:sp>
        <p:nvSpPr>
          <p:cNvPr name="TextBox 5" id="5"/>
          <p:cNvSpPr txBox="true"/>
          <p:nvPr/>
        </p:nvSpPr>
        <p:spPr>
          <a:xfrm rot="0">
            <a:off x="710954" y="4739828"/>
            <a:ext cx="6499787" cy="1889760"/>
          </a:xfrm>
          <a:prstGeom prst="rect">
            <a:avLst/>
          </a:prstGeom>
        </p:spPr>
        <p:txBody>
          <a:bodyPr anchor="t" rtlCol="false" tIns="0" lIns="0" bIns="0" rIns="0">
            <a:spAutoFit/>
          </a:bodyPr>
          <a:lstStyle/>
          <a:p>
            <a:pPr algn="l">
              <a:lnSpc>
                <a:spcPts val="5040"/>
              </a:lnSpc>
            </a:pPr>
            <a:r>
              <a:rPr lang="en-US" sz="3600" b="true">
                <a:solidFill>
                  <a:srgbClr val="BF2135"/>
                </a:solidFill>
                <a:latin typeface="Montserrat Medium"/>
                <a:ea typeface="Montserrat Medium"/>
                <a:cs typeface="Montserrat Medium"/>
                <a:sym typeface="Montserrat Medium"/>
              </a:rPr>
              <a:t>Nhóm 111:</a:t>
            </a:r>
          </a:p>
          <a:p>
            <a:pPr algn="l">
              <a:lnSpc>
                <a:spcPts val="5040"/>
              </a:lnSpc>
            </a:pPr>
            <a:r>
              <a:rPr lang="en-US" sz="3600" b="true">
                <a:solidFill>
                  <a:srgbClr val="BF2135"/>
                </a:solidFill>
                <a:latin typeface="Montserrat Medium"/>
                <a:ea typeface="Montserrat Medium"/>
                <a:cs typeface="Montserrat Medium"/>
                <a:sym typeface="Montserrat Medium"/>
              </a:rPr>
              <a:t>1. Vũ Thị Hợp      - 202417240</a:t>
            </a:r>
          </a:p>
          <a:p>
            <a:pPr algn="l">
              <a:lnSpc>
                <a:spcPts val="5040"/>
              </a:lnSpc>
            </a:pPr>
            <a:r>
              <a:rPr lang="en-US" sz="3600" b="true">
                <a:solidFill>
                  <a:srgbClr val="BF2135"/>
                </a:solidFill>
                <a:latin typeface="Montserrat Medium"/>
                <a:ea typeface="Montserrat Medium"/>
                <a:cs typeface="Montserrat Medium"/>
                <a:sym typeface="Montserrat Medium"/>
              </a:rPr>
              <a:t>2. Lê Thu Ngân  - 202417257</a:t>
            </a:r>
          </a:p>
        </p:txBody>
      </p:sp>
      <p:sp>
        <p:nvSpPr>
          <p:cNvPr name="TextBox 6" id="6"/>
          <p:cNvSpPr txBox="true"/>
          <p:nvPr/>
        </p:nvSpPr>
        <p:spPr>
          <a:xfrm rot="0">
            <a:off x="710954" y="6835801"/>
            <a:ext cx="6657358" cy="563880"/>
          </a:xfrm>
          <a:prstGeom prst="rect">
            <a:avLst/>
          </a:prstGeom>
        </p:spPr>
        <p:txBody>
          <a:bodyPr anchor="t" rtlCol="false" tIns="0" lIns="0" bIns="0" rIns="0">
            <a:spAutoFit/>
          </a:bodyPr>
          <a:lstStyle/>
          <a:p>
            <a:pPr algn="l">
              <a:lnSpc>
                <a:spcPts val="4620"/>
              </a:lnSpc>
            </a:pPr>
            <a:r>
              <a:rPr lang="en-US" sz="3300" b="true">
                <a:solidFill>
                  <a:srgbClr val="BF2135"/>
                </a:solidFill>
                <a:latin typeface="Montserrat Semi-Bold"/>
                <a:ea typeface="Montserrat Semi-Bold"/>
                <a:cs typeface="Montserrat Semi-Bold"/>
                <a:sym typeface="Montserrat Semi-Bold"/>
              </a:rPr>
              <a:t>Người hướng dẫn: Tạ Duy Lâm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Ý nghĩa tham số A, C</a:t>
            </a:r>
          </a:p>
        </p:txBody>
      </p:sp>
      <p:sp>
        <p:nvSpPr>
          <p:cNvPr name="TextBox 4" id="4"/>
          <p:cNvSpPr txBox="true"/>
          <p:nvPr/>
        </p:nvSpPr>
        <p:spPr>
          <a:xfrm rot="0">
            <a:off x="639431" y="1496950"/>
            <a:ext cx="12213232" cy="2335530"/>
          </a:xfrm>
          <a:prstGeom prst="rect">
            <a:avLst/>
          </a:prstGeom>
        </p:spPr>
        <p:txBody>
          <a:bodyPr anchor="t" rtlCol="false" tIns="0" lIns="0" bIns="0" rIns="0">
            <a:spAutoFit/>
          </a:bodyPr>
          <a:lstStyle/>
          <a:p>
            <a:pPr algn="l">
              <a:lnSpc>
                <a:spcPts val="4620"/>
              </a:lnSpc>
            </a:pPr>
            <a:r>
              <a:rPr lang="en-US" sz="3300">
                <a:solidFill>
                  <a:srgbClr val="000000"/>
                </a:solidFill>
                <a:latin typeface="Arial"/>
                <a:ea typeface="Arial"/>
                <a:cs typeface="Arial"/>
                <a:sym typeface="Arial"/>
              </a:rPr>
              <a:t>• Vectơ </a:t>
            </a:r>
            <a:r>
              <a:rPr lang="en-US" sz="3300" i="true">
                <a:solidFill>
                  <a:srgbClr val="000000"/>
                </a:solidFill>
                <a:latin typeface="Arial Italics"/>
                <a:ea typeface="Arial Italics"/>
                <a:cs typeface="Arial Italics"/>
                <a:sym typeface="Arial Italics"/>
              </a:rPr>
              <a:t>C</a:t>
            </a:r>
            <a:r>
              <a:rPr lang="en-US" sz="3300">
                <a:solidFill>
                  <a:srgbClr val="000000"/>
                </a:solidFill>
                <a:latin typeface="Arial"/>
                <a:ea typeface="Arial"/>
                <a:cs typeface="Arial"/>
                <a:sym typeface="Arial"/>
              </a:rPr>
              <a:t> có </a:t>
            </a:r>
            <a:r>
              <a:rPr lang="en-US" sz="3300" b="true">
                <a:solidFill>
                  <a:srgbClr val="000000"/>
                </a:solidFill>
                <a:latin typeface="Arial Bold"/>
                <a:ea typeface="Arial Bold"/>
                <a:cs typeface="Arial Bold"/>
                <a:sym typeface="Arial Bold"/>
              </a:rPr>
              <a:t>vai trò xê dịch nhỏ một cách ngẫu nhiên vị trí của con mồi giúp tránh lỗi cực trị địa phương</a:t>
            </a:r>
            <a:r>
              <a:rPr lang="en-US" sz="3300">
                <a:solidFill>
                  <a:srgbClr val="000000"/>
                </a:solidFill>
                <a:latin typeface="Arial"/>
                <a:ea typeface="Arial"/>
                <a:cs typeface="Arial"/>
                <a:sym typeface="Arial"/>
              </a:rPr>
              <a:t>, giúp sói có thể thoát ra và tìm kiếm giải pháp tối ưu hơn. Kể cả ở vòng lặp hiện tại hay những vòng lặp cuối.</a:t>
            </a:r>
          </a:p>
        </p:txBody>
      </p:sp>
      <p:sp>
        <p:nvSpPr>
          <p:cNvPr name="TextBox 5" id="5"/>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16265" y="4531468"/>
            <a:ext cx="12292995" cy="3334475"/>
          </a:xfrm>
          <a:custGeom>
            <a:avLst/>
            <a:gdLst/>
            <a:ahLst/>
            <a:cxnLst/>
            <a:rect r="r" b="b" t="t" l="l"/>
            <a:pathLst>
              <a:path h="3334475" w="12292995">
                <a:moveTo>
                  <a:pt x="0" y="0"/>
                </a:moveTo>
                <a:lnTo>
                  <a:pt x="12292995" y="0"/>
                </a:lnTo>
                <a:lnTo>
                  <a:pt x="12292995" y="3334474"/>
                </a:lnTo>
                <a:lnTo>
                  <a:pt x="0" y="3334474"/>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2.2.2 Tấn công con mồi</a:t>
            </a:r>
          </a:p>
        </p:txBody>
      </p:sp>
      <p:sp>
        <p:nvSpPr>
          <p:cNvPr name="TextBox 5" id="5"/>
          <p:cNvSpPr txBox="true"/>
          <p:nvPr/>
        </p:nvSpPr>
        <p:spPr>
          <a:xfrm rot="0">
            <a:off x="639431" y="1155271"/>
            <a:ext cx="12527537" cy="3255010"/>
          </a:xfrm>
          <a:prstGeom prst="rect">
            <a:avLst/>
          </a:prstGeom>
        </p:spPr>
        <p:txBody>
          <a:bodyPr anchor="t" rtlCol="false" tIns="0" lIns="0" bIns="0" rIns="0">
            <a:spAutoFit/>
          </a:bodyPr>
          <a:lstStyle/>
          <a:p>
            <a:pPr algn="l">
              <a:lnSpc>
                <a:spcPts val="4340"/>
              </a:lnSpc>
            </a:pPr>
            <a:r>
              <a:rPr lang="en-US" sz="3100">
                <a:solidFill>
                  <a:srgbClr val="000000"/>
                </a:solidFill>
                <a:latin typeface="Arial"/>
                <a:ea typeface="Arial"/>
                <a:cs typeface="Arial"/>
                <a:sym typeface="Arial"/>
              </a:rPr>
              <a:t>• Do không biết vị trí chính xác của con mồi (điểm tối ưu thực sự), thuật toán </a:t>
            </a:r>
            <a:r>
              <a:rPr lang="en-US" sz="3100" b="true">
                <a:solidFill>
                  <a:srgbClr val="000000"/>
                </a:solidFill>
                <a:latin typeface="Arial Bold"/>
                <a:ea typeface="Arial Bold"/>
                <a:cs typeface="Arial Bold"/>
                <a:sym typeface="Arial Bold"/>
              </a:rPr>
              <a:t>giả định vị trí của Alpha, Beta, Delta là 3 vị trí tốt nhất hiện có.</a:t>
            </a:r>
          </a:p>
          <a:p>
            <a:pPr algn="l">
              <a:lnSpc>
                <a:spcPts val="4340"/>
              </a:lnSpc>
            </a:pPr>
            <a:r>
              <a:rPr lang="en-US" sz="3100">
                <a:solidFill>
                  <a:srgbClr val="000000"/>
                </a:solidFill>
                <a:latin typeface="Arial"/>
                <a:ea typeface="Arial"/>
                <a:cs typeface="Arial"/>
                <a:sym typeface="Arial"/>
              </a:rPr>
              <a:t>• Các con sói </a:t>
            </a:r>
            <a:r>
              <a:rPr lang="en-US" sz="3100" b="true">
                <a:solidFill>
                  <a:srgbClr val="000000"/>
                </a:solidFill>
                <a:latin typeface="Arial Bold"/>
                <a:ea typeface="Arial Bold"/>
                <a:cs typeface="Arial Bold"/>
                <a:sym typeface="Arial Bold"/>
              </a:rPr>
              <a:t>Omega sẽ cập nhật vị trí mới dựa trên trung bình cộng vị trí hướng về phía Alpha, Beta và Delta.</a:t>
            </a:r>
          </a:p>
          <a:p>
            <a:pPr algn="l">
              <a:lnSpc>
                <a:spcPts val="4340"/>
              </a:lnSpc>
            </a:pPr>
            <a:r>
              <a:rPr lang="en-US" sz="3100">
                <a:solidFill>
                  <a:srgbClr val="000000"/>
                </a:solidFill>
                <a:latin typeface="Arial"/>
                <a:ea typeface="Arial"/>
                <a:cs typeface="Arial"/>
                <a:sym typeface="Arial"/>
              </a:rPr>
              <a:t>• Công thức cập nhật đảm bảo các giải pháp ứng viên di chuyển dần về phía vùng tối ưu.</a:t>
            </a:r>
          </a:p>
        </p:txBody>
      </p:sp>
      <p:sp>
        <p:nvSpPr>
          <p:cNvPr name="TextBox 6" id="6"/>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11</a:t>
            </a:r>
          </a:p>
        </p:txBody>
      </p:sp>
      <p:sp>
        <p:nvSpPr>
          <p:cNvPr name="TextBox 7" id="7"/>
          <p:cNvSpPr txBox="true"/>
          <p:nvPr/>
        </p:nvSpPr>
        <p:spPr>
          <a:xfrm rot="0">
            <a:off x="855950" y="7913567"/>
            <a:ext cx="12527537" cy="1626235"/>
          </a:xfrm>
          <a:prstGeom prst="rect">
            <a:avLst/>
          </a:prstGeom>
        </p:spPr>
        <p:txBody>
          <a:bodyPr anchor="t" rtlCol="false" tIns="0" lIns="0" bIns="0" rIns="0">
            <a:spAutoFit/>
          </a:bodyPr>
          <a:lstStyle/>
          <a:p>
            <a:pPr algn="l">
              <a:lnSpc>
                <a:spcPts val="4340"/>
              </a:lnSpc>
            </a:pPr>
            <a:r>
              <a:rPr lang="en-US" sz="3100">
                <a:solidFill>
                  <a:srgbClr val="000000"/>
                </a:solidFill>
                <a:latin typeface="Arial"/>
                <a:ea typeface="Arial"/>
                <a:cs typeface="Arial"/>
                <a:sym typeface="Arial"/>
              </a:rPr>
              <a:t>Trong đó: vecto X(t+1) là tất cả các con sói omega được cập nhật.</a:t>
            </a:r>
          </a:p>
          <a:p>
            <a:pPr algn="l">
              <a:lnSpc>
                <a:spcPts val="4340"/>
              </a:lnSpc>
            </a:pPr>
            <a:r>
              <a:rPr lang="en-US" sz="3100">
                <a:solidFill>
                  <a:srgbClr val="000000"/>
                </a:solidFill>
                <a:latin typeface="Arial"/>
                <a:ea typeface="Arial"/>
                <a:cs typeface="Arial"/>
                <a:sym typeface="Arial"/>
              </a:rPr>
              <a:t>Do t giả định vị trí các con sói đầu đàn gần với bài toán tối ưu nhất nên ta di chuyển gần đến vị trí con mồi đến tâm của vị trí ấy.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269406" y="2674704"/>
            <a:ext cx="9186713" cy="4880441"/>
          </a:xfrm>
          <a:custGeom>
            <a:avLst/>
            <a:gdLst/>
            <a:ahLst/>
            <a:cxnLst/>
            <a:rect r="r" b="b" t="t" l="l"/>
            <a:pathLst>
              <a:path h="4880441" w="9186713">
                <a:moveTo>
                  <a:pt x="0" y="0"/>
                </a:moveTo>
                <a:lnTo>
                  <a:pt x="9186713" y="0"/>
                </a:lnTo>
                <a:lnTo>
                  <a:pt x="9186713" y="4880442"/>
                </a:lnTo>
                <a:lnTo>
                  <a:pt x="0" y="4880442"/>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2.2.2 Tấn công con mồi</a:t>
            </a:r>
          </a:p>
        </p:txBody>
      </p:sp>
      <p:sp>
        <p:nvSpPr>
          <p:cNvPr name="TextBox 5" id="5"/>
          <p:cNvSpPr txBox="true"/>
          <p:nvPr/>
        </p:nvSpPr>
        <p:spPr>
          <a:xfrm rot="0">
            <a:off x="639431" y="1405541"/>
            <a:ext cx="12527537" cy="1066800"/>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 Hình ảnh mô phỏn</a:t>
            </a:r>
            <a:r>
              <a:rPr lang="en-US" sz="3000">
                <a:solidFill>
                  <a:srgbClr val="000000"/>
                </a:solidFill>
                <a:latin typeface="Arial"/>
                <a:ea typeface="Arial"/>
                <a:cs typeface="Arial"/>
                <a:sym typeface="Arial"/>
              </a:rPr>
              <a:t>g vị trí c</a:t>
            </a:r>
            <a:r>
              <a:rPr lang="en-US" sz="3000">
                <a:solidFill>
                  <a:srgbClr val="000000"/>
                </a:solidFill>
                <a:latin typeface="Arial"/>
                <a:ea typeface="Arial"/>
                <a:cs typeface="Arial"/>
                <a:sym typeface="Arial"/>
              </a:rPr>
              <a:t>ậ</a:t>
            </a:r>
            <a:r>
              <a:rPr lang="en-US" sz="3000">
                <a:solidFill>
                  <a:srgbClr val="000000"/>
                </a:solidFill>
                <a:latin typeface="Arial"/>
                <a:ea typeface="Arial"/>
                <a:cs typeface="Arial"/>
                <a:sym typeface="Arial"/>
              </a:rPr>
              <a:t>p nh</a:t>
            </a:r>
            <a:r>
              <a:rPr lang="en-US" sz="3000">
                <a:solidFill>
                  <a:srgbClr val="000000"/>
                </a:solidFill>
                <a:latin typeface="Arial"/>
                <a:ea typeface="Arial"/>
                <a:cs typeface="Arial"/>
                <a:sym typeface="Arial"/>
              </a:rPr>
              <a:t>ậ</a:t>
            </a:r>
            <a:r>
              <a:rPr lang="en-US" sz="3000">
                <a:solidFill>
                  <a:srgbClr val="000000"/>
                </a:solidFill>
                <a:latin typeface="Arial"/>
                <a:ea typeface="Arial"/>
                <a:cs typeface="Arial"/>
                <a:sym typeface="Arial"/>
              </a:rPr>
              <a:t>t c</a:t>
            </a:r>
            <a:r>
              <a:rPr lang="en-US" sz="3000">
                <a:solidFill>
                  <a:srgbClr val="000000"/>
                </a:solidFill>
                <a:latin typeface="Arial"/>
                <a:ea typeface="Arial"/>
                <a:cs typeface="Arial"/>
                <a:sym typeface="Arial"/>
              </a:rPr>
              <a:t>ủa sói </a:t>
            </a:r>
            <a:r>
              <a:rPr lang="en-US" sz="3000">
                <a:solidFill>
                  <a:srgbClr val="000000"/>
                </a:solidFill>
                <a:latin typeface="Arial"/>
                <a:ea typeface="Arial"/>
                <a:cs typeface="Arial"/>
                <a:sym typeface="Arial"/>
              </a:rPr>
              <a:t>Omega </a:t>
            </a:r>
            <a:r>
              <a:rPr lang="en-US" sz="3000">
                <a:solidFill>
                  <a:srgbClr val="000000"/>
                </a:solidFill>
                <a:latin typeface="Arial"/>
                <a:ea typeface="Arial"/>
                <a:cs typeface="Arial"/>
                <a:sym typeface="Arial"/>
              </a:rPr>
              <a:t>t</a:t>
            </a:r>
            <a:r>
              <a:rPr lang="en-US" sz="3000">
                <a:solidFill>
                  <a:srgbClr val="000000"/>
                </a:solidFill>
                <a:latin typeface="Arial"/>
                <a:ea typeface="Arial"/>
                <a:cs typeface="Arial"/>
                <a:sym typeface="Arial"/>
              </a:rPr>
              <a:t>h</a:t>
            </a:r>
            <a:r>
              <a:rPr lang="en-US" sz="3000">
                <a:solidFill>
                  <a:srgbClr val="000000"/>
                </a:solidFill>
                <a:latin typeface="Arial"/>
                <a:ea typeface="Arial"/>
                <a:cs typeface="Arial"/>
                <a:sym typeface="Arial"/>
              </a:rPr>
              <a:t>eo</a:t>
            </a:r>
            <a:r>
              <a:rPr lang="en-US" sz="3000">
                <a:solidFill>
                  <a:srgbClr val="000000"/>
                </a:solidFill>
                <a:latin typeface="Arial"/>
                <a:ea typeface="Arial"/>
                <a:cs typeface="Arial"/>
                <a:sym typeface="Arial"/>
              </a:rPr>
              <a:t> vị trí </a:t>
            </a:r>
            <a:r>
              <a:rPr lang="en-US" sz="3000">
                <a:solidFill>
                  <a:srgbClr val="000000"/>
                </a:solidFill>
                <a:latin typeface="Arial"/>
                <a:ea typeface="Arial"/>
                <a:cs typeface="Arial"/>
                <a:sym typeface="Arial"/>
              </a:rPr>
              <a:t>củ</a:t>
            </a:r>
            <a:r>
              <a:rPr lang="en-US" sz="3000">
                <a:solidFill>
                  <a:srgbClr val="000000"/>
                </a:solidFill>
                <a:latin typeface="Arial"/>
                <a:ea typeface="Arial"/>
                <a:cs typeface="Arial"/>
                <a:sym typeface="Arial"/>
              </a:rPr>
              <a:t>a </a:t>
            </a:r>
            <a:r>
              <a:rPr lang="en-US" sz="3000">
                <a:solidFill>
                  <a:srgbClr val="000000"/>
                </a:solidFill>
                <a:latin typeface="Arial"/>
                <a:ea typeface="Arial"/>
                <a:cs typeface="Arial"/>
                <a:sym typeface="Arial"/>
              </a:rPr>
              <a:t>3</a:t>
            </a:r>
            <a:r>
              <a:rPr lang="en-US" sz="3000">
                <a:solidFill>
                  <a:srgbClr val="000000"/>
                </a:solidFill>
                <a:latin typeface="Arial"/>
                <a:ea typeface="Arial"/>
                <a:cs typeface="Arial"/>
                <a:sym typeface="Arial"/>
              </a:rPr>
              <a:t> c</a:t>
            </a:r>
            <a:r>
              <a:rPr lang="en-US" sz="3000">
                <a:solidFill>
                  <a:srgbClr val="000000"/>
                </a:solidFill>
                <a:latin typeface="Arial"/>
                <a:ea typeface="Arial"/>
                <a:cs typeface="Arial"/>
                <a:sym typeface="Arial"/>
              </a:rPr>
              <a:t>o</a:t>
            </a:r>
            <a:r>
              <a:rPr lang="en-US" sz="3000">
                <a:solidFill>
                  <a:srgbClr val="000000"/>
                </a:solidFill>
                <a:latin typeface="Arial"/>
                <a:ea typeface="Arial"/>
                <a:cs typeface="Arial"/>
                <a:sym typeface="Arial"/>
              </a:rPr>
              <a:t>n </a:t>
            </a:r>
            <a:r>
              <a:rPr lang="en-US" sz="3000">
                <a:solidFill>
                  <a:srgbClr val="000000"/>
                </a:solidFill>
                <a:latin typeface="Arial"/>
                <a:ea typeface="Arial"/>
                <a:cs typeface="Arial"/>
                <a:sym typeface="Arial"/>
              </a:rPr>
              <a:t>sói</a:t>
            </a:r>
            <a:r>
              <a:rPr lang="en-US" sz="3000">
                <a:solidFill>
                  <a:srgbClr val="000000"/>
                </a:solidFill>
                <a:latin typeface="Arial"/>
                <a:ea typeface="Arial"/>
                <a:cs typeface="Arial"/>
                <a:sym typeface="Arial"/>
              </a:rPr>
              <a:t> Alpha, Beta và Delta</a:t>
            </a:r>
            <a:r>
              <a:rPr lang="en-US" sz="3000">
                <a:solidFill>
                  <a:srgbClr val="000000"/>
                </a:solidFill>
                <a:latin typeface="Arial"/>
                <a:ea typeface="Arial"/>
                <a:cs typeface="Arial"/>
                <a:sym typeface="Arial"/>
              </a:rPr>
              <a:t> trong không gian 2D.</a:t>
            </a:r>
          </a:p>
        </p:txBody>
      </p:sp>
      <p:sp>
        <p:nvSpPr>
          <p:cNvPr name="TextBox 6" id="6"/>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12</a:t>
            </a:r>
          </a:p>
        </p:txBody>
      </p:sp>
      <p:sp>
        <p:nvSpPr>
          <p:cNvPr name="TextBox 7" id="7"/>
          <p:cNvSpPr txBox="true"/>
          <p:nvPr/>
        </p:nvSpPr>
        <p:spPr>
          <a:xfrm rot="0">
            <a:off x="639431" y="7755144"/>
            <a:ext cx="13084194" cy="1600200"/>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 Như đã giải thích</a:t>
            </a:r>
            <a:r>
              <a:rPr lang="en-US" sz="3000">
                <a:solidFill>
                  <a:srgbClr val="000000"/>
                </a:solidFill>
                <a:latin typeface="Arial"/>
                <a:ea typeface="Arial"/>
                <a:cs typeface="Arial"/>
                <a:sym typeface="Arial"/>
              </a:rPr>
              <a:t> vai trò của vectơ hệ số A ở trên. Do A_x và A_y đều &lt; 1. Nên vị trí c</a:t>
            </a:r>
            <a:r>
              <a:rPr lang="en-US" sz="3000">
                <a:solidFill>
                  <a:srgbClr val="000000"/>
                </a:solidFill>
                <a:latin typeface="Arial"/>
                <a:ea typeface="Arial"/>
                <a:cs typeface="Arial"/>
                <a:sym typeface="Arial"/>
              </a:rPr>
              <a:t>ủa </a:t>
            </a:r>
            <a:r>
              <a:rPr lang="en-US" sz="3000">
                <a:solidFill>
                  <a:srgbClr val="000000"/>
                </a:solidFill>
                <a:latin typeface="Arial"/>
                <a:ea typeface="Arial"/>
                <a:cs typeface="Arial"/>
                <a:sym typeface="Arial"/>
              </a:rPr>
              <a:t>Omega có xu hướng gần với tâm </a:t>
            </a:r>
            <a:r>
              <a:rPr lang="en-US" sz="3000">
                <a:solidFill>
                  <a:srgbClr val="000000"/>
                </a:solidFill>
                <a:latin typeface="Arial"/>
                <a:ea typeface="Arial"/>
                <a:cs typeface="Arial"/>
                <a:sym typeface="Arial"/>
              </a:rPr>
              <a:t>củ</a:t>
            </a:r>
            <a:r>
              <a:rPr lang="en-US" sz="3000">
                <a:solidFill>
                  <a:srgbClr val="000000"/>
                </a:solidFill>
                <a:latin typeface="Arial"/>
                <a:ea typeface="Arial"/>
                <a:cs typeface="Arial"/>
                <a:sym typeface="Arial"/>
              </a:rPr>
              <a:t>a </a:t>
            </a:r>
            <a:r>
              <a:rPr lang="en-US" sz="3000">
                <a:solidFill>
                  <a:srgbClr val="000000"/>
                </a:solidFill>
                <a:latin typeface="Arial"/>
                <a:ea typeface="Arial"/>
                <a:cs typeface="Arial"/>
                <a:sym typeface="Arial"/>
              </a:rPr>
              <a:t>3</a:t>
            </a:r>
            <a:r>
              <a:rPr lang="en-US" sz="3000">
                <a:solidFill>
                  <a:srgbClr val="000000"/>
                </a:solidFill>
                <a:latin typeface="Arial"/>
                <a:ea typeface="Arial"/>
                <a:cs typeface="Arial"/>
                <a:sym typeface="Arial"/>
              </a:rPr>
              <a:t> c</a:t>
            </a:r>
            <a:r>
              <a:rPr lang="en-US" sz="3000">
                <a:solidFill>
                  <a:srgbClr val="000000"/>
                </a:solidFill>
                <a:latin typeface="Arial"/>
                <a:ea typeface="Arial"/>
                <a:cs typeface="Arial"/>
                <a:sym typeface="Arial"/>
              </a:rPr>
              <a:t>o</a:t>
            </a:r>
            <a:r>
              <a:rPr lang="en-US" sz="3000">
                <a:solidFill>
                  <a:srgbClr val="000000"/>
                </a:solidFill>
                <a:latin typeface="Arial"/>
                <a:ea typeface="Arial"/>
                <a:cs typeface="Arial"/>
                <a:sym typeface="Arial"/>
              </a:rPr>
              <a:t>n </a:t>
            </a:r>
            <a:r>
              <a:rPr lang="en-US" sz="3000">
                <a:solidFill>
                  <a:srgbClr val="000000"/>
                </a:solidFill>
                <a:latin typeface="Arial"/>
                <a:ea typeface="Arial"/>
                <a:cs typeface="Arial"/>
                <a:sym typeface="Arial"/>
              </a:rPr>
              <a:t>sói</a:t>
            </a:r>
            <a:r>
              <a:rPr lang="en-US" sz="3000">
                <a:solidFill>
                  <a:srgbClr val="000000"/>
                </a:solidFill>
                <a:latin typeface="Arial"/>
                <a:ea typeface="Arial"/>
                <a:cs typeface="Arial"/>
                <a:sym typeface="Arial"/>
              </a:rPr>
              <a:t> Alpha, Beta</a:t>
            </a:r>
          </a:p>
          <a:p>
            <a:pPr algn="l">
              <a:lnSpc>
                <a:spcPts val="4200"/>
              </a:lnSpc>
            </a:pPr>
            <a:r>
              <a:rPr lang="en-US" sz="3000">
                <a:solidFill>
                  <a:srgbClr val="000000"/>
                </a:solidFill>
                <a:latin typeface="Arial"/>
                <a:ea typeface="Arial"/>
                <a:cs typeface="Arial"/>
                <a:sym typeface="Arial"/>
              </a:rPr>
              <a:t>và Delta</a:t>
            </a:r>
            <a:r>
              <a:rPr lang="en-US" sz="3000">
                <a:solidFill>
                  <a:srgbClr val="000000"/>
                </a:solidFill>
                <a:latin typeface="Arial"/>
                <a:ea typeface="Arial"/>
                <a:cs typeface="Arial"/>
                <a:sym typeface="Arial"/>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28588" y="2824603"/>
            <a:ext cx="11466448" cy="6034219"/>
          </a:xfrm>
          <a:custGeom>
            <a:avLst/>
            <a:gdLst/>
            <a:ahLst/>
            <a:cxnLst/>
            <a:rect r="r" b="b" t="t" l="l"/>
            <a:pathLst>
              <a:path h="6034219" w="11466448">
                <a:moveTo>
                  <a:pt x="0" y="0"/>
                </a:moveTo>
                <a:lnTo>
                  <a:pt x="11466448" y="0"/>
                </a:lnTo>
                <a:lnTo>
                  <a:pt x="11466448" y="6034219"/>
                </a:lnTo>
                <a:lnTo>
                  <a:pt x="0" y="6034219"/>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2.2.2 Tấn công con mồi</a:t>
            </a:r>
          </a:p>
        </p:txBody>
      </p:sp>
      <p:sp>
        <p:nvSpPr>
          <p:cNvPr name="TextBox 5" id="5"/>
          <p:cNvSpPr txBox="true"/>
          <p:nvPr/>
        </p:nvSpPr>
        <p:spPr>
          <a:xfrm rot="0">
            <a:off x="639431" y="1492656"/>
            <a:ext cx="12527537" cy="1066800"/>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 Trường hợp khi A_x &gt; 1,</a:t>
            </a:r>
            <a:r>
              <a:rPr lang="en-US" sz="3000">
                <a:solidFill>
                  <a:srgbClr val="000000"/>
                </a:solidFill>
                <a:latin typeface="Arial"/>
                <a:ea typeface="Arial"/>
                <a:cs typeface="Arial"/>
                <a:sym typeface="Arial"/>
              </a:rPr>
              <a:t> ở trục X_ω c</a:t>
            </a:r>
            <a:r>
              <a:rPr lang="en-US" sz="3000">
                <a:solidFill>
                  <a:srgbClr val="000000"/>
                </a:solidFill>
                <a:latin typeface="Arial"/>
                <a:ea typeface="Arial"/>
                <a:cs typeface="Arial"/>
                <a:sym typeface="Arial"/>
              </a:rPr>
              <a:t>ó xu</a:t>
            </a:r>
            <a:r>
              <a:rPr lang="en-US" sz="3000">
                <a:solidFill>
                  <a:srgbClr val="000000"/>
                </a:solidFill>
                <a:latin typeface="Arial"/>
                <a:ea typeface="Arial"/>
                <a:cs typeface="Arial"/>
                <a:sym typeface="Arial"/>
              </a:rPr>
              <a:t> hướng rời xa c</a:t>
            </a:r>
            <a:r>
              <a:rPr lang="en-US" sz="3000">
                <a:solidFill>
                  <a:srgbClr val="000000"/>
                </a:solidFill>
                <a:latin typeface="Arial"/>
                <a:ea typeface="Arial"/>
                <a:cs typeface="Arial"/>
                <a:sym typeface="Arial"/>
              </a:rPr>
              <a:t>o</a:t>
            </a:r>
            <a:r>
              <a:rPr lang="en-US" sz="3000">
                <a:solidFill>
                  <a:srgbClr val="000000"/>
                </a:solidFill>
                <a:latin typeface="Arial"/>
                <a:ea typeface="Arial"/>
                <a:cs typeface="Arial"/>
                <a:sym typeface="Arial"/>
              </a:rPr>
              <a:t>n mồ</a:t>
            </a:r>
            <a:r>
              <a:rPr lang="en-US" sz="3000">
                <a:solidFill>
                  <a:srgbClr val="000000"/>
                </a:solidFill>
                <a:latin typeface="Arial"/>
                <a:ea typeface="Arial"/>
                <a:cs typeface="Arial"/>
                <a:sym typeface="Arial"/>
              </a:rPr>
              <a:t>i</a:t>
            </a:r>
            <a:r>
              <a:rPr lang="en-US" sz="3000">
                <a:solidFill>
                  <a:srgbClr val="000000"/>
                </a:solidFill>
                <a:latin typeface="Arial"/>
                <a:ea typeface="Arial"/>
                <a:cs typeface="Arial"/>
                <a:sym typeface="Arial"/>
              </a:rPr>
              <a:t>, được mô tả</a:t>
            </a:r>
            <a:r>
              <a:rPr lang="en-US" sz="3000">
                <a:solidFill>
                  <a:srgbClr val="000000"/>
                </a:solidFill>
                <a:latin typeface="Arial"/>
                <a:ea typeface="Arial"/>
                <a:cs typeface="Arial"/>
                <a:sym typeface="Arial"/>
              </a:rPr>
              <a:t> như hình dưới đây.</a:t>
            </a:r>
          </a:p>
        </p:txBody>
      </p:sp>
      <p:sp>
        <p:nvSpPr>
          <p:cNvPr name="TextBox 6" id="6"/>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2.2.2 Tấn công con mồi</a:t>
            </a:r>
          </a:p>
        </p:txBody>
      </p:sp>
      <p:sp>
        <p:nvSpPr>
          <p:cNvPr name="TextBox 4" id="4"/>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14</a:t>
            </a:r>
          </a:p>
        </p:txBody>
      </p:sp>
      <p:grpSp>
        <p:nvGrpSpPr>
          <p:cNvPr name="Group 5" id="5"/>
          <p:cNvGrpSpPr>
            <a:grpSpLocks noChangeAspect="true"/>
          </p:cNvGrpSpPr>
          <p:nvPr/>
        </p:nvGrpSpPr>
        <p:grpSpPr>
          <a:xfrm rot="0">
            <a:off x="791305" y="1384059"/>
            <a:ext cx="12223788" cy="8216209"/>
            <a:chOff x="0" y="0"/>
            <a:chExt cx="9889022" cy="6646898"/>
          </a:xfrm>
        </p:grpSpPr>
        <p:sp>
          <p:nvSpPr>
            <p:cNvPr name="Freeform 6" id="6" descr="A diagram of circles and dots  AI-generated content may be incorrect."/>
            <p:cNvSpPr/>
            <p:nvPr/>
          </p:nvSpPr>
          <p:spPr>
            <a:xfrm flipH="false" flipV="false" rot="0">
              <a:off x="0" y="0"/>
              <a:ext cx="9888982" cy="6646926"/>
            </a:xfrm>
            <a:custGeom>
              <a:avLst/>
              <a:gdLst/>
              <a:ahLst/>
              <a:cxnLst/>
              <a:rect r="r" b="b" t="t" l="l"/>
              <a:pathLst>
                <a:path h="6646926" w="9888982">
                  <a:moveTo>
                    <a:pt x="0" y="0"/>
                  </a:moveTo>
                  <a:lnTo>
                    <a:pt x="9888982" y="0"/>
                  </a:lnTo>
                  <a:lnTo>
                    <a:pt x="9888982" y="6646926"/>
                  </a:lnTo>
                  <a:lnTo>
                    <a:pt x="0" y="6646926"/>
                  </a:lnTo>
                  <a:lnTo>
                    <a:pt x="0" y="0"/>
                  </a:lnTo>
                  <a:close/>
                </a:path>
              </a:pathLst>
            </a:custGeom>
            <a:blipFill>
              <a:blip r:embed="rId3"/>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60878" y="1237916"/>
            <a:ext cx="11884643" cy="8363818"/>
          </a:xfrm>
          <a:custGeom>
            <a:avLst/>
            <a:gdLst/>
            <a:ahLst/>
            <a:cxnLst/>
            <a:rect r="r" b="b" t="t" l="l"/>
            <a:pathLst>
              <a:path h="8363818" w="11884643">
                <a:moveTo>
                  <a:pt x="0" y="0"/>
                </a:moveTo>
                <a:lnTo>
                  <a:pt x="11884643" y="0"/>
                </a:lnTo>
                <a:lnTo>
                  <a:pt x="11884643" y="8363818"/>
                </a:lnTo>
                <a:lnTo>
                  <a:pt x="0" y="8363818"/>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2.2.3 Mã giả GWO</a:t>
            </a:r>
          </a:p>
        </p:txBody>
      </p:sp>
      <p:sp>
        <p:nvSpPr>
          <p:cNvPr name="TextBox 5" id="5"/>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769060" y="2152316"/>
            <a:ext cx="4187406" cy="1108860"/>
          </a:xfrm>
          <a:custGeom>
            <a:avLst/>
            <a:gdLst/>
            <a:ahLst/>
            <a:cxnLst/>
            <a:rect r="r" b="b" t="t" l="l"/>
            <a:pathLst>
              <a:path h="1108860" w="4187406">
                <a:moveTo>
                  <a:pt x="0" y="0"/>
                </a:moveTo>
                <a:lnTo>
                  <a:pt x="4187405" y="0"/>
                </a:lnTo>
                <a:lnTo>
                  <a:pt x="4187405" y="1108860"/>
                </a:lnTo>
                <a:lnTo>
                  <a:pt x="0" y="1108860"/>
                </a:lnTo>
                <a:lnTo>
                  <a:pt x="0" y="0"/>
                </a:lnTo>
                <a:close/>
              </a:path>
            </a:pathLst>
          </a:custGeom>
          <a:blipFill>
            <a:blip r:embed="rId3"/>
            <a:stretch>
              <a:fillRect l="0" t="0" r="0" b="0"/>
            </a:stretch>
          </a:blipFill>
        </p:spPr>
      </p:sp>
      <p:sp>
        <p:nvSpPr>
          <p:cNvPr name="Freeform 4" id="4"/>
          <p:cNvSpPr/>
          <p:nvPr/>
        </p:nvSpPr>
        <p:spPr>
          <a:xfrm flipH="false" flipV="false" rot="0">
            <a:off x="876300" y="3908776"/>
            <a:ext cx="8338976" cy="2093184"/>
          </a:xfrm>
          <a:custGeom>
            <a:avLst/>
            <a:gdLst/>
            <a:ahLst/>
            <a:cxnLst/>
            <a:rect r="r" b="b" t="t" l="l"/>
            <a:pathLst>
              <a:path h="2093184" w="8338976">
                <a:moveTo>
                  <a:pt x="0" y="0"/>
                </a:moveTo>
                <a:lnTo>
                  <a:pt x="8338976" y="0"/>
                </a:lnTo>
                <a:lnTo>
                  <a:pt x="8338976" y="2093184"/>
                </a:lnTo>
                <a:lnTo>
                  <a:pt x="0" y="2093184"/>
                </a:lnTo>
                <a:lnTo>
                  <a:pt x="0" y="0"/>
                </a:lnTo>
                <a:close/>
              </a:path>
            </a:pathLst>
          </a:custGeom>
          <a:blipFill>
            <a:blip r:embed="rId4"/>
            <a:stretch>
              <a:fillRect l="0" t="0" r="0" b="0"/>
            </a:stretch>
          </a:blipFill>
        </p:spPr>
      </p:sp>
      <p:sp>
        <p:nvSpPr>
          <p:cNvPr name="TextBox 5" id="5"/>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2.3 Độ phức tạp thuật toán</a:t>
            </a:r>
          </a:p>
        </p:txBody>
      </p:sp>
      <p:sp>
        <p:nvSpPr>
          <p:cNvPr name="TextBox 6" id="6"/>
          <p:cNvSpPr txBox="true"/>
          <p:nvPr/>
        </p:nvSpPr>
        <p:spPr>
          <a:xfrm rot="0">
            <a:off x="639431" y="1536366"/>
            <a:ext cx="9876846" cy="625475"/>
          </a:xfrm>
          <a:prstGeom prst="rect">
            <a:avLst/>
          </a:prstGeom>
        </p:spPr>
        <p:txBody>
          <a:bodyPr anchor="t" rtlCol="false" tIns="0" lIns="0" bIns="0" rIns="0">
            <a:spAutoFit/>
          </a:bodyPr>
          <a:lstStyle/>
          <a:p>
            <a:pPr algn="l">
              <a:lnSpc>
                <a:spcPts val="4900"/>
              </a:lnSpc>
            </a:pPr>
            <a:r>
              <a:rPr lang="en-US" sz="3500">
                <a:solidFill>
                  <a:srgbClr val="000000"/>
                </a:solidFill>
                <a:latin typeface="Arial"/>
                <a:ea typeface="Arial"/>
                <a:cs typeface="Arial"/>
                <a:sym typeface="Arial"/>
              </a:rPr>
              <a:t>• Độ phức tạp tổng quát Time complexity:</a:t>
            </a:r>
          </a:p>
        </p:txBody>
      </p:sp>
      <p:sp>
        <p:nvSpPr>
          <p:cNvPr name="TextBox 7" id="7"/>
          <p:cNvSpPr txBox="true"/>
          <p:nvPr/>
        </p:nvSpPr>
        <p:spPr>
          <a:xfrm rot="0">
            <a:off x="952500" y="3165926"/>
            <a:ext cx="9876846" cy="625475"/>
          </a:xfrm>
          <a:prstGeom prst="rect">
            <a:avLst/>
          </a:prstGeom>
        </p:spPr>
        <p:txBody>
          <a:bodyPr anchor="t" rtlCol="false" tIns="0" lIns="0" bIns="0" rIns="0">
            <a:spAutoFit/>
          </a:bodyPr>
          <a:lstStyle/>
          <a:p>
            <a:pPr algn="l">
              <a:lnSpc>
                <a:spcPts val="4900"/>
              </a:lnSpc>
            </a:pPr>
            <a:r>
              <a:rPr lang="en-US" sz="3500">
                <a:solidFill>
                  <a:srgbClr val="000000"/>
                </a:solidFill>
                <a:latin typeface="Arial"/>
                <a:ea typeface="Arial"/>
                <a:cs typeface="Arial"/>
                <a:sym typeface="Arial"/>
              </a:rPr>
              <a:t>Trong đó:</a:t>
            </a:r>
          </a:p>
        </p:txBody>
      </p:sp>
      <p:sp>
        <p:nvSpPr>
          <p:cNvPr name="TextBox 8" id="8"/>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21209" y="2671907"/>
            <a:ext cx="12281206" cy="4943186"/>
          </a:xfrm>
          <a:custGeom>
            <a:avLst/>
            <a:gdLst/>
            <a:ahLst/>
            <a:cxnLst/>
            <a:rect r="r" b="b" t="t" l="l"/>
            <a:pathLst>
              <a:path h="4943186" w="12281206">
                <a:moveTo>
                  <a:pt x="0" y="0"/>
                </a:moveTo>
                <a:lnTo>
                  <a:pt x="12281206" y="0"/>
                </a:lnTo>
                <a:lnTo>
                  <a:pt x="12281206" y="4943186"/>
                </a:lnTo>
                <a:lnTo>
                  <a:pt x="0" y="4943186"/>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Bảng tóm tắt độ phức tạp</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2.4 Đánh giá thuật toán</a:t>
            </a:r>
          </a:p>
        </p:txBody>
      </p:sp>
      <p:sp>
        <p:nvSpPr>
          <p:cNvPr name="TextBox 4" id="4"/>
          <p:cNvSpPr txBox="true"/>
          <p:nvPr/>
        </p:nvSpPr>
        <p:spPr>
          <a:xfrm rot="0">
            <a:off x="639431" y="1553041"/>
            <a:ext cx="12527537" cy="6816725"/>
          </a:xfrm>
          <a:prstGeom prst="rect">
            <a:avLst/>
          </a:prstGeom>
        </p:spPr>
        <p:txBody>
          <a:bodyPr anchor="t" rtlCol="false" tIns="0" lIns="0" bIns="0" rIns="0">
            <a:spAutoFit/>
          </a:bodyPr>
          <a:lstStyle/>
          <a:p>
            <a:pPr algn="l">
              <a:lnSpc>
                <a:spcPts val="4900"/>
              </a:lnSpc>
            </a:pPr>
            <a:r>
              <a:rPr lang="en-US" sz="3500">
                <a:solidFill>
                  <a:srgbClr val="000000"/>
                </a:solidFill>
                <a:latin typeface="Arial"/>
                <a:ea typeface="Arial"/>
                <a:cs typeface="Arial"/>
                <a:sym typeface="Arial"/>
              </a:rPr>
              <a:t>• Kiểm thử trên 29 hàm chuẩn thuộc 4 nhóm:</a:t>
            </a:r>
          </a:p>
          <a:p>
            <a:pPr algn="l" marL="755651" indent="-377825" lvl="1">
              <a:lnSpc>
                <a:spcPts val="4900"/>
              </a:lnSpc>
              <a:buFont typeface="Arial"/>
              <a:buChar char="•"/>
            </a:pPr>
            <a:r>
              <a:rPr lang="en-US" sz="3500">
                <a:solidFill>
                  <a:srgbClr val="000000"/>
                </a:solidFill>
                <a:latin typeface="Arial"/>
                <a:ea typeface="Arial"/>
                <a:cs typeface="Arial"/>
                <a:sym typeface="Arial"/>
              </a:rPr>
              <a:t>Unimodal (đánh giá khả năng khai thác)</a:t>
            </a:r>
          </a:p>
          <a:p>
            <a:pPr algn="l" marL="755651" indent="-377825" lvl="1">
              <a:lnSpc>
                <a:spcPts val="4900"/>
              </a:lnSpc>
              <a:buFont typeface="Arial"/>
              <a:buChar char="•"/>
            </a:pPr>
            <a:r>
              <a:rPr lang="en-US" sz="3500">
                <a:solidFill>
                  <a:srgbClr val="000000"/>
                </a:solidFill>
                <a:latin typeface="Arial"/>
                <a:ea typeface="Arial"/>
                <a:cs typeface="Arial"/>
                <a:sym typeface="Arial"/>
              </a:rPr>
              <a:t>Multimodal (đánh giá khả năng tìm kiếm)</a:t>
            </a:r>
          </a:p>
          <a:p>
            <a:pPr algn="l" marL="755651" indent="-377825" lvl="1">
              <a:lnSpc>
                <a:spcPts val="4900"/>
              </a:lnSpc>
              <a:buFont typeface="Arial"/>
              <a:buChar char="•"/>
            </a:pPr>
            <a:r>
              <a:rPr lang="en-US" sz="3500">
                <a:solidFill>
                  <a:srgbClr val="000000"/>
                </a:solidFill>
                <a:latin typeface="Arial"/>
                <a:ea typeface="Arial"/>
                <a:cs typeface="Arial"/>
                <a:sym typeface="Arial"/>
              </a:rPr>
              <a:t>Fixed-dimension multimodal</a:t>
            </a:r>
          </a:p>
          <a:p>
            <a:pPr algn="l" marL="755651" indent="-377825" lvl="1">
              <a:lnSpc>
                <a:spcPts val="4900"/>
              </a:lnSpc>
              <a:buFont typeface="Arial"/>
              <a:buChar char="•"/>
            </a:pPr>
            <a:r>
              <a:rPr lang="en-US" sz="3500">
                <a:solidFill>
                  <a:srgbClr val="000000"/>
                </a:solidFill>
                <a:latin typeface="Arial"/>
                <a:ea typeface="Arial"/>
                <a:cs typeface="Arial"/>
                <a:sym typeface="Arial"/>
              </a:rPr>
              <a:t>Composite functions</a:t>
            </a:r>
          </a:p>
          <a:p>
            <a:pPr algn="l">
              <a:lnSpc>
                <a:spcPts val="4900"/>
              </a:lnSpc>
            </a:pPr>
            <a:r>
              <a:rPr lang="en-US" sz="3500">
                <a:solidFill>
                  <a:srgbClr val="000000"/>
                </a:solidFill>
                <a:latin typeface="Arial"/>
                <a:ea typeface="Arial"/>
                <a:cs typeface="Arial"/>
                <a:sym typeface="Arial"/>
              </a:rPr>
              <a:t>• Kết quả</a:t>
            </a:r>
            <a:r>
              <a:rPr lang="en-US" sz="3500">
                <a:solidFill>
                  <a:srgbClr val="000000"/>
                </a:solidFill>
                <a:latin typeface="Arial"/>
                <a:ea typeface="Arial"/>
                <a:cs typeface="Arial"/>
                <a:sym typeface="Arial"/>
              </a:rPr>
              <a:t> so sánh với nhiều thuật toán meta-heuristic khác như PSO, GSA, DE, FEP.</a:t>
            </a:r>
          </a:p>
          <a:p>
            <a:pPr algn="l">
              <a:lnSpc>
                <a:spcPts val="4900"/>
              </a:lnSpc>
            </a:pPr>
            <a:r>
              <a:rPr lang="en-US" sz="3500">
                <a:solidFill>
                  <a:srgbClr val="000000"/>
                </a:solidFill>
                <a:latin typeface="Arial"/>
                <a:ea typeface="Arial"/>
                <a:cs typeface="Arial"/>
                <a:sym typeface="Arial"/>
              </a:rPr>
              <a:t>• Hiệu suất tổng thể tốt:</a:t>
            </a:r>
          </a:p>
          <a:p>
            <a:pPr algn="l" marL="755651" indent="-377825" lvl="1">
              <a:lnSpc>
                <a:spcPts val="4900"/>
              </a:lnSpc>
              <a:buFont typeface="Arial"/>
              <a:buChar char="•"/>
            </a:pPr>
            <a:r>
              <a:rPr lang="en-US" sz="3500">
                <a:solidFill>
                  <a:srgbClr val="000000"/>
                </a:solidFill>
                <a:latin typeface="Arial"/>
                <a:ea typeface="Arial"/>
                <a:cs typeface="Arial"/>
                <a:sym typeface="Arial"/>
              </a:rPr>
              <a:t>GWO cho kết quả vượt trội ở nhiều hàm (đặc biệt nhóm đơn cực trị và composite).</a:t>
            </a:r>
          </a:p>
          <a:p>
            <a:pPr algn="l" marL="755651" indent="-377825" lvl="1">
              <a:lnSpc>
                <a:spcPts val="4900"/>
              </a:lnSpc>
              <a:buFont typeface="Arial"/>
              <a:buChar char="•"/>
            </a:pPr>
            <a:r>
              <a:rPr lang="en-US" sz="3500">
                <a:solidFill>
                  <a:srgbClr val="000000"/>
                </a:solidFill>
                <a:latin typeface="Arial"/>
                <a:ea typeface="Arial"/>
                <a:cs typeface="Arial"/>
                <a:sym typeface="Arial"/>
              </a:rPr>
              <a:t>Ổn định và ít dao động giữa các lần chạy.</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387" y="0"/>
            <a:ext cx="13723624" cy="10287000"/>
          </a:xfrm>
          <a:custGeom>
            <a:avLst/>
            <a:gdLst/>
            <a:ahLst/>
            <a:cxnLst/>
            <a:rect r="r" b="b" t="t" l="l"/>
            <a:pathLst>
              <a:path h="10287000" w="13723624">
                <a:moveTo>
                  <a:pt x="0" y="0"/>
                </a:moveTo>
                <a:lnTo>
                  <a:pt x="13723625" y="0"/>
                </a:lnTo>
                <a:lnTo>
                  <a:pt x="13723625"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10183" y="2473733"/>
            <a:ext cx="12705160" cy="6813142"/>
          </a:xfrm>
          <a:custGeom>
            <a:avLst/>
            <a:gdLst/>
            <a:ahLst/>
            <a:cxnLst/>
            <a:rect r="r" b="b" t="t" l="l"/>
            <a:pathLst>
              <a:path h="6813142" w="12705160">
                <a:moveTo>
                  <a:pt x="0" y="0"/>
                </a:moveTo>
                <a:lnTo>
                  <a:pt x="12705159" y="0"/>
                </a:lnTo>
                <a:lnTo>
                  <a:pt x="12705159" y="6813142"/>
                </a:lnTo>
                <a:lnTo>
                  <a:pt x="0" y="6813142"/>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2.4 Đánh giá thuật toán</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19</a:t>
            </a:r>
          </a:p>
        </p:txBody>
      </p:sp>
      <p:sp>
        <p:nvSpPr>
          <p:cNvPr name="TextBox 6" id="6"/>
          <p:cNvSpPr txBox="true"/>
          <p:nvPr/>
        </p:nvSpPr>
        <p:spPr>
          <a:xfrm rot="0">
            <a:off x="639431" y="1350569"/>
            <a:ext cx="12527537" cy="1083310"/>
          </a:xfrm>
          <a:prstGeom prst="rect">
            <a:avLst/>
          </a:prstGeom>
        </p:spPr>
        <p:txBody>
          <a:bodyPr anchor="t" rtlCol="false" tIns="0" lIns="0" bIns="0" rIns="0">
            <a:spAutoFit/>
          </a:bodyPr>
          <a:lstStyle/>
          <a:p>
            <a:pPr algn="l">
              <a:lnSpc>
                <a:spcPts val="4340"/>
              </a:lnSpc>
            </a:pPr>
            <a:r>
              <a:rPr lang="en-US" sz="3100">
                <a:solidFill>
                  <a:srgbClr val="000000"/>
                </a:solidFill>
                <a:latin typeface="Arial"/>
                <a:ea typeface="Arial"/>
                <a:cs typeface="Arial"/>
                <a:sym typeface="Arial"/>
              </a:rPr>
              <a:t>• Bảng so sánh k</a:t>
            </a:r>
            <a:r>
              <a:rPr lang="en-US" sz="3100">
                <a:solidFill>
                  <a:srgbClr val="000000"/>
                </a:solidFill>
                <a:latin typeface="Arial"/>
                <a:ea typeface="Arial"/>
                <a:cs typeface="Arial"/>
                <a:sym typeface="Arial"/>
              </a:rPr>
              <a:t>ết quả</a:t>
            </a:r>
            <a:r>
              <a:rPr lang="en-US" sz="3100">
                <a:solidFill>
                  <a:srgbClr val="000000"/>
                </a:solidFill>
                <a:latin typeface="Arial"/>
                <a:ea typeface="Arial"/>
                <a:cs typeface="Arial"/>
                <a:sym typeface="Arial"/>
              </a:rPr>
              <a:t> thống kê với các thuật toán khác được báo cáo trong bảng 5 đến bảng 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443990"/>
            <a:ext cx="12376736" cy="7661910"/>
          </a:xfrm>
          <a:prstGeom prst="rect">
            <a:avLst/>
          </a:prstGeom>
        </p:spPr>
        <p:txBody>
          <a:bodyPr anchor="t" rtlCol="false" tIns="0" lIns="0" bIns="0" rIns="0">
            <a:spAutoFit/>
          </a:bodyPr>
          <a:lstStyle/>
          <a:p>
            <a:pPr algn="l">
              <a:lnSpc>
                <a:spcPts val="5040"/>
              </a:lnSpc>
            </a:pPr>
            <a:r>
              <a:rPr lang="en-US" sz="3600" b="true">
                <a:solidFill>
                  <a:srgbClr val="000000"/>
                </a:solidFill>
                <a:latin typeface="Arial Bold"/>
                <a:ea typeface="Arial Bold"/>
                <a:cs typeface="Arial Bold"/>
                <a:sym typeface="Arial Bold"/>
              </a:rPr>
              <a:t>1. Giới thiệu về phương pháp tối ưu Meta-heuristic</a:t>
            </a:r>
          </a:p>
          <a:p>
            <a:pPr algn="l">
              <a:lnSpc>
                <a:spcPts val="5040"/>
              </a:lnSpc>
            </a:pPr>
            <a:r>
              <a:rPr lang="en-US" sz="3600" b="true">
                <a:solidFill>
                  <a:srgbClr val="000000"/>
                </a:solidFill>
                <a:latin typeface="Arial Bold"/>
                <a:ea typeface="Arial Bold"/>
                <a:cs typeface="Arial Bold"/>
                <a:sym typeface="Arial Bold"/>
              </a:rPr>
              <a:t>2. Thuật toán GWO</a:t>
            </a:r>
          </a:p>
          <a:p>
            <a:pPr algn="l">
              <a:lnSpc>
                <a:spcPts val="5040"/>
              </a:lnSpc>
            </a:pPr>
            <a:r>
              <a:rPr lang="en-US" sz="3600">
                <a:solidFill>
                  <a:srgbClr val="000000"/>
                </a:solidFill>
                <a:latin typeface="Arial"/>
                <a:ea typeface="Arial"/>
                <a:cs typeface="Arial"/>
                <a:sym typeface="Arial"/>
              </a:rPr>
              <a:t>    2.1 Sự phân cấp của sói xám và hành vi săn mồi</a:t>
            </a:r>
          </a:p>
          <a:p>
            <a:pPr algn="l">
              <a:lnSpc>
                <a:spcPts val="5040"/>
              </a:lnSpc>
            </a:pPr>
            <a:r>
              <a:rPr lang="en-US" sz="3600">
                <a:solidFill>
                  <a:srgbClr val="000000"/>
                </a:solidFill>
                <a:latin typeface="Arial"/>
                <a:ea typeface="Arial"/>
                <a:cs typeface="Arial"/>
                <a:sym typeface="Arial"/>
              </a:rPr>
              <a:t>    2.2 Mô hình toán học và thuật toán GWO</a:t>
            </a:r>
          </a:p>
          <a:p>
            <a:pPr algn="l">
              <a:lnSpc>
                <a:spcPts val="5040"/>
              </a:lnSpc>
            </a:pPr>
            <a:r>
              <a:rPr lang="en-US" sz="3600">
                <a:solidFill>
                  <a:srgbClr val="000000"/>
                </a:solidFill>
                <a:latin typeface="Arial"/>
                <a:ea typeface="Arial"/>
                <a:cs typeface="Arial"/>
                <a:sym typeface="Arial"/>
              </a:rPr>
              <a:t>    2.3 Độ phức tạp thuật toán</a:t>
            </a:r>
          </a:p>
          <a:p>
            <a:pPr algn="l">
              <a:lnSpc>
                <a:spcPts val="5040"/>
              </a:lnSpc>
            </a:pPr>
            <a:r>
              <a:rPr lang="en-US" sz="3600">
                <a:solidFill>
                  <a:srgbClr val="000000"/>
                </a:solidFill>
                <a:latin typeface="Arial"/>
                <a:ea typeface="Arial"/>
                <a:cs typeface="Arial"/>
                <a:sym typeface="Arial"/>
              </a:rPr>
              <a:t>    2.4 Đánh giá thuật toán</a:t>
            </a:r>
          </a:p>
          <a:p>
            <a:pPr algn="l">
              <a:lnSpc>
                <a:spcPts val="5040"/>
              </a:lnSpc>
            </a:pPr>
            <a:r>
              <a:rPr lang="en-US" sz="3600">
                <a:solidFill>
                  <a:srgbClr val="000000"/>
                </a:solidFill>
                <a:latin typeface="Arial"/>
                <a:ea typeface="Arial"/>
                <a:cs typeface="Arial"/>
                <a:sym typeface="Arial"/>
              </a:rPr>
              <a:t>    2.5 Kết luận</a:t>
            </a:r>
          </a:p>
          <a:p>
            <a:pPr algn="l">
              <a:lnSpc>
                <a:spcPts val="5040"/>
              </a:lnSpc>
            </a:pPr>
            <a:r>
              <a:rPr lang="en-US" sz="3600" b="true">
                <a:solidFill>
                  <a:srgbClr val="000000"/>
                </a:solidFill>
                <a:latin typeface="Arial Bold"/>
                <a:ea typeface="Arial Bold"/>
                <a:cs typeface="Arial Bold"/>
                <a:sym typeface="Arial Bold"/>
              </a:rPr>
              <a:t>3. Các biến thể của GWO</a:t>
            </a:r>
          </a:p>
          <a:p>
            <a:pPr algn="l">
              <a:lnSpc>
                <a:spcPts val="5040"/>
              </a:lnSpc>
            </a:pPr>
            <a:r>
              <a:rPr lang="en-US" sz="3600">
                <a:solidFill>
                  <a:srgbClr val="000000"/>
                </a:solidFill>
                <a:latin typeface="Arial"/>
                <a:ea typeface="Arial"/>
                <a:cs typeface="Arial"/>
                <a:sym typeface="Arial"/>
              </a:rPr>
              <a:t>    3.1 I-GWO 2024 (by Qiu, Yang, Chen)</a:t>
            </a:r>
          </a:p>
          <a:p>
            <a:pPr algn="l">
              <a:lnSpc>
                <a:spcPts val="5040"/>
              </a:lnSpc>
            </a:pPr>
            <a:r>
              <a:rPr lang="en-US" sz="3600">
                <a:solidFill>
                  <a:srgbClr val="000000"/>
                </a:solidFill>
                <a:latin typeface="Arial"/>
                <a:ea typeface="Arial"/>
                <a:cs typeface="Arial"/>
                <a:sym typeface="Arial"/>
              </a:rPr>
              <a:t>    3.2 I-GWO 2020 (by Nadimi-Shahraki et al.)</a:t>
            </a:r>
          </a:p>
          <a:p>
            <a:pPr algn="l">
              <a:lnSpc>
                <a:spcPts val="5040"/>
              </a:lnSpc>
            </a:pPr>
            <a:r>
              <a:rPr lang="en-US" sz="3600">
                <a:solidFill>
                  <a:srgbClr val="000000"/>
                </a:solidFill>
                <a:latin typeface="Arial"/>
                <a:ea typeface="Arial"/>
                <a:cs typeface="Arial"/>
                <a:sym typeface="Arial"/>
              </a:rPr>
              <a:t>    3.3 Multiple Objective Function</a:t>
            </a:r>
          </a:p>
          <a:p>
            <a:pPr algn="l">
              <a:lnSpc>
                <a:spcPts val="5040"/>
              </a:lnSpc>
            </a:pPr>
            <a:r>
              <a:rPr lang="en-US" sz="3600" b="true">
                <a:solidFill>
                  <a:srgbClr val="000000"/>
                </a:solidFill>
                <a:latin typeface="Arial Bold"/>
                <a:ea typeface="Arial Bold"/>
                <a:cs typeface="Arial Bold"/>
                <a:sym typeface="Arial Bold"/>
              </a:rPr>
              <a:t>4. References</a:t>
            </a:r>
          </a:p>
        </p:txBody>
      </p:sp>
      <p:sp>
        <p:nvSpPr>
          <p:cNvPr name="TextBox 4" id="4"/>
          <p:cNvSpPr txBox="true"/>
          <p:nvPr/>
        </p:nvSpPr>
        <p:spPr>
          <a:xfrm rot="0">
            <a:off x="639431" y="133213"/>
            <a:ext cx="12841843"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MỤC LỤC</a:t>
            </a:r>
          </a:p>
        </p:txBody>
      </p:sp>
      <p:sp>
        <p:nvSpPr>
          <p:cNvPr name="TextBox 5" id="5"/>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387" y="0"/>
            <a:ext cx="13723624" cy="10287000"/>
          </a:xfrm>
          <a:custGeom>
            <a:avLst/>
            <a:gdLst/>
            <a:ahLst/>
            <a:cxnLst/>
            <a:rect r="r" b="b" t="t" l="l"/>
            <a:pathLst>
              <a:path h="10287000" w="13723624">
                <a:moveTo>
                  <a:pt x="0" y="0"/>
                </a:moveTo>
                <a:lnTo>
                  <a:pt x="13723625" y="0"/>
                </a:lnTo>
                <a:lnTo>
                  <a:pt x="13723625"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98994" y="1625461"/>
            <a:ext cx="12527537" cy="7359928"/>
          </a:xfrm>
          <a:custGeom>
            <a:avLst/>
            <a:gdLst/>
            <a:ahLst/>
            <a:cxnLst/>
            <a:rect r="r" b="b" t="t" l="l"/>
            <a:pathLst>
              <a:path h="7359928" w="12527537">
                <a:moveTo>
                  <a:pt x="0" y="0"/>
                </a:moveTo>
                <a:lnTo>
                  <a:pt x="12527537" y="0"/>
                </a:lnTo>
                <a:lnTo>
                  <a:pt x="12527537" y="7359928"/>
                </a:lnTo>
                <a:lnTo>
                  <a:pt x="0" y="7359928"/>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2.4 Đánh giá thuật toán</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Phân tích khả năng tiếp cận và khả năng tìm kiếm</a:t>
            </a:r>
          </a:p>
        </p:txBody>
      </p:sp>
      <p:sp>
        <p:nvSpPr>
          <p:cNvPr name="TextBox 4" id="4"/>
          <p:cNvSpPr txBox="true"/>
          <p:nvPr/>
        </p:nvSpPr>
        <p:spPr>
          <a:xfrm rot="0">
            <a:off x="639431" y="1627399"/>
            <a:ext cx="12527537" cy="5578475"/>
          </a:xfrm>
          <a:prstGeom prst="rect">
            <a:avLst/>
          </a:prstGeom>
        </p:spPr>
        <p:txBody>
          <a:bodyPr anchor="t" rtlCol="false" tIns="0" lIns="0" bIns="0" rIns="0">
            <a:spAutoFit/>
          </a:bodyPr>
          <a:lstStyle/>
          <a:p>
            <a:pPr algn="l">
              <a:lnSpc>
                <a:spcPts val="4900"/>
              </a:lnSpc>
            </a:pPr>
            <a:r>
              <a:rPr lang="en-US" sz="3500">
                <a:solidFill>
                  <a:srgbClr val="000000"/>
                </a:solidFill>
                <a:latin typeface="Arial"/>
                <a:ea typeface="Arial"/>
                <a:cs typeface="Arial"/>
                <a:sym typeface="Arial"/>
              </a:rPr>
              <a:t>1. Phân tích exploitation: Theo bảng kết quả 5:</a:t>
            </a:r>
          </a:p>
          <a:p>
            <a:pPr algn="l">
              <a:lnSpc>
                <a:spcPts val="4900"/>
              </a:lnSpc>
            </a:pPr>
            <a:r>
              <a:rPr lang="en-US" sz="3500">
                <a:solidFill>
                  <a:srgbClr val="000000"/>
                </a:solidFill>
                <a:latin typeface="Arial"/>
                <a:ea typeface="Arial"/>
                <a:cs typeface="Arial"/>
                <a:sym typeface="Arial"/>
              </a:rPr>
              <a:t>• Hiệu suất rất tốt ở các hàm đơn cực trị (F1, F2, F7).</a:t>
            </a:r>
          </a:p>
          <a:p>
            <a:pPr algn="l">
              <a:lnSpc>
                <a:spcPts val="4900"/>
              </a:lnSpc>
            </a:pPr>
            <a:r>
              <a:rPr lang="en-US" sz="3500">
                <a:solidFill>
                  <a:srgbClr val="000000"/>
                </a:solidFill>
                <a:latin typeface="Arial"/>
                <a:ea typeface="Arial"/>
                <a:cs typeface="Arial"/>
                <a:sym typeface="Arial"/>
              </a:rPr>
              <a:t>→ Cơ chế khai thác tốt nhờ việc thu hẹp bởi α, β, δ.</a:t>
            </a:r>
          </a:p>
          <a:p>
            <a:pPr algn="l">
              <a:lnSpc>
                <a:spcPts val="4900"/>
              </a:lnSpc>
            </a:pPr>
          </a:p>
          <a:p>
            <a:pPr algn="l">
              <a:lnSpc>
                <a:spcPts val="4900"/>
              </a:lnSpc>
            </a:pPr>
            <a:r>
              <a:rPr lang="en-US" sz="3500">
                <a:solidFill>
                  <a:srgbClr val="000000"/>
                </a:solidFill>
                <a:latin typeface="Arial"/>
                <a:ea typeface="Arial"/>
                <a:cs typeface="Arial"/>
                <a:sym typeface="Arial"/>
              </a:rPr>
              <a:t>2. Phân tích exploration: Theo kết quả bảng 6,7: </a:t>
            </a:r>
          </a:p>
          <a:p>
            <a:pPr algn="l">
              <a:lnSpc>
                <a:spcPts val="4900"/>
              </a:lnSpc>
            </a:pPr>
            <a:r>
              <a:rPr lang="en-US" sz="3500">
                <a:solidFill>
                  <a:srgbClr val="000000"/>
                </a:solidFill>
                <a:latin typeface="Arial"/>
                <a:ea typeface="Arial"/>
                <a:cs typeface="Arial"/>
                <a:sym typeface="Arial"/>
              </a:rPr>
              <a:t>• Hoạt độ</a:t>
            </a:r>
            <a:r>
              <a:rPr lang="en-US" sz="3500">
                <a:solidFill>
                  <a:srgbClr val="000000"/>
                </a:solidFill>
                <a:latin typeface="Arial"/>
                <a:ea typeface="Arial"/>
                <a:cs typeface="Arial"/>
                <a:sym typeface="Arial"/>
              </a:rPr>
              <a:t>ng tốt trên hàm đa cực trị.</a:t>
            </a:r>
          </a:p>
          <a:p>
            <a:pPr algn="l">
              <a:lnSpc>
                <a:spcPts val="4900"/>
              </a:lnSpc>
            </a:pPr>
            <a:r>
              <a:rPr lang="en-US" sz="3500">
                <a:solidFill>
                  <a:srgbClr val="000000"/>
                </a:solidFill>
                <a:latin typeface="Arial"/>
                <a:ea typeface="Arial"/>
                <a:cs typeface="Arial"/>
                <a:sym typeface="Arial"/>
              </a:rPr>
              <a:t>• GWO vượt PSO và GSA ở đa số hàm.</a:t>
            </a:r>
          </a:p>
          <a:p>
            <a:pPr algn="l">
              <a:lnSpc>
                <a:spcPts val="4900"/>
              </a:lnSpc>
            </a:pPr>
            <a:r>
              <a:rPr lang="en-US" sz="3500">
                <a:solidFill>
                  <a:srgbClr val="000000"/>
                </a:solidFill>
                <a:latin typeface="Arial"/>
                <a:ea typeface="Arial"/>
                <a:cs typeface="Arial"/>
                <a:sym typeface="Arial"/>
              </a:rPr>
              <a:t>• Tương đương hoặc nhỉnh hơn DE, FEP.</a:t>
            </a:r>
          </a:p>
          <a:p>
            <a:pPr algn="l">
              <a:lnSpc>
                <a:spcPts val="4900"/>
              </a:lnSpc>
            </a:pPr>
            <a:r>
              <a:rPr lang="en-US" sz="3500">
                <a:solidFill>
                  <a:srgbClr val="000000"/>
                </a:solidFill>
                <a:latin typeface="Arial"/>
                <a:ea typeface="Arial"/>
                <a:cs typeface="Arial"/>
                <a:sym typeface="Arial"/>
              </a:rPr>
              <a:t>→ Khả năng khám phá mạnh.</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Khả năng tránh cực trị địa phương </a:t>
            </a:r>
          </a:p>
        </p:txBody>
      </p:sp>
      <p:sp>
        <p:nvSpPr>
          <p:cNvPr name="TextBox 4" id="4"/>
          <p:cNvSpPr txBox="true"/>
          <p:nvPr/>
        </p:nvSpPr>
        <p:spPr>
          <a:xfrm rot="0">
            <a:off x="639431" y="1608842"/>
            <a:ext cx="12377505" cy="4959350"/>
          </a:xfrm>
          <a:prstGeom prst="rect">
            <a:avLst/>
          </a:prstGeom>
        </p:spPr>
        <p:txBody>
          <a:bodyPr anchor="t" rtlCol="false" tIns="0" lIns="0" bIns="0" rIns="0">
            <a:spAutoFit/>
          </a:bodyPr>
          <a:lstStyle/>
          <a:p>
            <a:pPr algn="l">
              <a:lnSpc>
                <a:spcPts val="4900"/>
              </a:lnSpc>
            </a:pPr>
            <a:r>
              <a:rPr lang="en-US" sz="3500">
                <a:solidFill>
                  <a:srgbClr val="000000"/>
                </a:solidFill>
                <a:latin typeface="Arial"/>
                <a:ea typeface="Arial"/>
                <a:cs typeface="Arial"/>
                <a:sym typeface="Arial"/>
              </a:rPr>
              <a:t>• Nhờ tham số C tạo nhiễu ngẫu nhiên, bầy sói không hội tụ quá sớm vào một điểm.</a:t>
            </a:r>
          </a:p>
          <a:p>
            <a:pPr algn="l">
              <a:lnSpc>
                <a:spcPts val="4900"/>
              </a:lnSpc>
            </a:pPr>
            <a:r>
              <a:rPr lang="en-US" sz="3500">
                <a:solidFill>
                  <a:srgbClr val="000000"/>
                </a:solidFill>
                <a:latin typeface="Arial"/>
                <a:ea typeface="Arial"/>
                <a:cs typeface="Arial"/>
                <a:sym typeface="Arial"/>
              </a:rPr>
              <a:t>• Việc giảm dần tham số a giúp thuật toán duy trì sự linh</a:t>
            </a:r>
            <a:r>
              <a:rPr lang="en-US" sz="3500">
                <a:solidFill>
                  <a:srgbClr val="000000"/>
                </a:solidFill>
                <a:latin typeface="Arial"/>
                <a:ea typeface="Arial"/>
                <a:cs typeface="Arial"/>
                <a:sym typeface="Arial"/>
              </a:rPr>
              <a:t> hoạt ở đầu quá</a:t>
            </a:r>
            <a:r>
              <a:rPr lang="en-US" sz="3500">
                <a:solidFill>
                  <a:srgbClr val="000000"/>
                </a:solidFill>
                <a:latin typeface="Arial"/>
                <a:ea typeface="Arial"/>
                <a:cs typeface="Arial"/>
                <a:sym typeface="Arial"/>
              </a:rPr>
              <a:t> trình tìm kiếm.</a:t>
            </a:r>
          </a:p>
          <a:p>
            <a:pPr algn="l">
              <a:lnSpc>
                <a:spcPts val="4900"/>
              </a:lnSpc>
            </a:pPr>
            <a:r>
              <a:rPr lang="en-US" sz="3500">
                <a:solidFill>
                  <a:srgbClr val="000000"/>
                </a:solidFill>
                <a:latin typeface="Arial"/>
                <a:ea typeface="Arial"/>
                <a:cs typeface="Arial"/>
                <a:sym typeface="Arial"/>
              </a:rPr>
              <a:t>• Thử nghiệm trên nhóm hàm composite cho thấy GWO vượt trội ở nhiều</a:t>
            </a:r>
            <a:r>
              <a:rPr lang="en-US" sz="3500">
                <a:solidFill>
                  <a:srgbClr val="000000"/>
                </a:solidFill>
                <a:latin typeface="Arial"/>
                <a:ea typeface="Arial"/>
                <a:cs typeface="Arial"/>
                <a:sym typeface="Arial"/>
              </a:rPr>
              <a:t> </a:t>
            </a:r>
            <a:r>
              <a:rPr lang="en-US" sz="3500">
                <a:solidFill>
                  <a:srgbClr val="000000"/>
                </a:solidFill>
                <a:latin typeface="Arial"/>
                <a:ea typeface="Arial"/>
                <a:cs typeface="Arial"/>
                <a:sym typeface="Arial"/>
              </a:rPr>
              <a:t>trườ</a:t>
            </a:r>
            <a:r>
              <a:rPr lang="en-US" sz="3500">
                <a:solidFill>
                  <a:srgbClr val="000000"/>
                </a:solidFill>
                <a:latin typeface="Arial"/>
                <a:ea typeface="Arial"/>
                <a:cs typeface="Arial"/>
                <a:sym typeface="Arial"/>
              </a:rPr>
              <a:t>ng h</a:t>
            </a:r>
            <a:r>
              <a:rPr lang="en-US" sz="3500">
                <a:solidFill>
                  <a:srgbClr val="000000"/>
                </a:solidFill>
                <a:latin typeface="Arial"/>
                <a:ea typeface="Arial"/>
                <a:cs typeface="Arial"/>
                <a:sym typeface="Arial"/>
              </a:rPr>
              <a:t>ợ</a:t>
            </a:r>
            <a:r>
              <a:rPr lang="en-US" sz="3500">
                <a:solidFill>
                  <a:srgbClr val="000000"/>
                </a:solidFill>
                <a:latin typeface="Arial"/>
                <a:ea typeface="Arial"/>
                <a:cs typeface="Arial"/>
                <a:sym typeface="Arial"/>
              </a:rPr>
              <a:t>p </a:t>
            </a:r>
            <a:r>
              <a:rPr lang="en-US" sz="3500">
                <a:solidFill>
                  <a:srgbClr val="000000"/>
                </a:solidFill>
                <a:latin typeface="Arial"/>
                <a:ea typeface="Arial"/>
                <a:cs typeface="Arial"/>
                <a:sym typeface="Arial"/>
              </a:rPr>
              <a:t>k</a:t>
            </a:r>
            <a:r>
              <a:rPr lang="en-US" sz="3500">
                <a:solidFill>
                  <a:srgbClr val="000000"/>
                </a:solidFill>
                <a:latin typeface="Arial"/>
                <a:ea typeface="Arial"/>
                <a:cs typeface="Arial"/>
                <a:sym typeface="Arial"/>
              </a:rPr>
              <a:t>h</a:t>
            </a:r>
            <a:r>
              <a:rPr lang="en-US" sz="3500">
                <a:solidFill>
                  <a:srgbClr val="000000"/>
                </a:solidFill>
                <a:latin typeface="Arial"/>
                <a:ea typeface="Arial"/>
                <a:cs typeface="Arial"/>
                <a:sym typeface="Arial"/>
              </a:rPr>
              <a:t>ó</a:t>
            </a:r>
            <a:r>
              <a:rPr lang="en-US" sz="3500">
                <a:solidFill>
                  <a:srgbClr val="000000"/>
                </a:solidFill>
                <a:latin typeface="Arial"/>
                <a:ea typeface="Arial"/>
                <a:cs typeface="Arial"/>
                <a:sym typeface="Arial"/>
              </a:rPr>
              <a:t>.</a:t>
            </a:r>
          </a:p>
          <a:p>
            <a:pPr algn="l">
              <a:lnSpc>
                <a:spcPts val="4900"/>
              </a:lnSpc>
            </a:pPr>
            <a:r>
              <a:rPr lang="en-US" sz="3500">
                <a:solidFill>
                  <a:srgbClr val="000000"/>
                </a:solidFill>
                <a:latin typeface="Arial"/>
                <a:ea typeface="Arial"/>
                <a:cs typeface="Arial"/>
                <a:sym typeface="Arial"/>
              </a:rPr>
              <a:t>→ GWO có khả năng thoát khỏi local optimum tốt nhờ cơ chế bao vây linh hoạt và tính ngẫu nhiên điều khiển tốt.</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Phân tích sự hội tụ </a:t>
            </a:r>
          </a:p>
        </p:txBody>
      </p:sp>
      <p:sp>
        <p:nvSpPr>
          <p:cNvPr name="TextBox 4" id="4"/>
          <p:cNvSpPr txBox="true"/>
          <p:nvPr/>
        </p:nvSpPr>
        <p:spPr>
          <a:xfrm rot="0">
            <a:off x="639431" y="1608842"/>
            <a:ext cx="12377505" cy="4959350"/>
          </a:xfrm>
          <a:prstGeom prst="rect">
            <a:avLst/>
          </a:prstGeom>
        </p:spPr>
        <p:txBody>
          <a:bodyPr anchor="t" rtlCol="false" tIns="0" lIns="0" bIns="0" rIns="0">
            <a:spAutoFit/>
          </a:bodyPr>
          <a:lstStyle/>
          <a:p>
            <a:pPr algn="l">
              <a:lnSpc>
                <a:spcPts val="4900"/>
              </a:lnSpc>
            </a:pPr>
            <a:r>
              <a:rPr lang="en-US" sz="3500">
                <a:solidFill>
                  <a:srgbClr val="000000"/>
                </a:solidFill>
                <a:latin typeface="Arial"/>
                <a:ea typeface="Arial"/>
                <a:cs typeface="Arial"/>
                <a:sym typeface="Arial"/>
              </a:rPr>
              <a:t>• Ở các vòng lặp đầu, GWO cho phép các sói di chuyển mạnh và rộng, tăng khả năng tìm kiếm toàn cục.</a:t>
            </a:r>
          </a:p>
          <a:p>
            <a:pPr algn="l">
              <a:lnSpc>
                <a:spcPts val="4900"/>
              </a:lnSpc>
            </a:pPr>
            <a:r>
              <a:rPr lang="en-US" sz="3500">
                <a:solidFill>
                  <a:srgbClr val="000000"/>
                </a:solidFill>
                <a:latin typeface="Arial"/>
                <a:ea typeface="Arial"/>
                <a:cs typeface="Arial"/>
                <a:sym typeface="Arial"/>
              </a:rPr>
              <a:t>• Khi tiến gần cuối quá trình, hệ số A giảm làm đường đi ổn định dần, đảm</a:t>
            </a:r>
            <a:r>
              <a:rPr lang="en-US" sz="3500">
                <a:solidFill>
                  <a:srgbClr val="000000"/>
                </a:solidFill>
                <a:latin typeface="Arial"/>
                <a:ea typeface="Arial"/>
                <a:cs typeface="Arial"/>
                <a:sym typeface="Arial"/>
              </a:rPr>
              <a:t> bảo hội tụ vào</a:t>
            </a:r>
            <a:r>
              <a:rPr lang="en-US" sz="3500">
                <a:solidFill>
                  <a:srgbClr val="000000"/>
                </a:solidFill>
                <a:latin typeface="Arial"/>
                <a:ea typeface="Arial"/>
                <a:cs typeface="Arial"/>
                <a:sym typeface="Arial"/>
              </a:rPr>
              <a:t> vùng tối ưu.</a:t>
            </a:r>
          </a:p>
          <a:p>
            <a:pPr algn="l">
              <a:lnSpc>
                <a:spcPts val="4900"/>
              </a:lnSpc>
            </a:pPr>
            <a:r>
              <a:rPr lang="en-US" sz="3500">
                <a:solidFill>
                  <a:srgbClr val="000000"/>
                </a:solidFill>
                <a:latin typeface="Arial"/>
                <a:ea typeface="Arial"/>
                <a:cs typeface="Arial"/>
                <a:sym typeface="Arial"/>
              </a:rPr>
              <a:t>• Đường cong hội tụ cho thấy sai số giảm nhanh sau</a:t>
            </a:r>
            <a:r>
              <a:rPr lang="en-US" sz="3500">
                <a:solidFill>
                  <a:srgbClr val="000000"/>
                </a:solidFill>
                <a:latin typeface="Arial"/>
                <a:ea typeface="Arial"/>
                <a:cs typeface="Arial"/>
                <a:sym typeface="Arial"/>
              </a:rPr>
              <a:t> giai đoạn khám phá, chứng tỏ hiệu quả </a:t>
            </a:r>
            <a:r>
              <a:rPr lang="en-US" sz="3500">
                <a:solidFill>
                  <a:srgbClr val="000000"/>
                </a:solidFill>
                <a:latin typeface="Arial"/>
                <a:ea typeface="Arial"/>
                <a:cs typeface="Arial"/>
                <a:sym typeface="Arial"/>
              </a:rPr>
              <a:t>k</a:t>
            </a:r>
            <a:r>
              <a:rPr lang="en-US" sz="3500">
                <a:solidFill>
                  <a:srgbClr val="000000"/>
                </a:solidFill>
                <a:latin typeface="Arial"/>
                <a:ea typeface="Arial"/>
                <a:cs typeface="Arial"/>
                <a:sym typeface="Arial"/>
              </a:rPr>
              <a:t>hai thác cao.</a:t>
            </a:r>
          </a:p>
          <a:p>
            <a:pPr algn="l">
              <a:lnSpc>
                <a:spcPts val="4900"/>
              </a:lnSpc>
            </a:pPr>
            <a:r>
              <a:rPr lang="en-US" sz="3500">
                <a:solidFill>
                  <a:srgbClr val="000000"/>
                </a:solidFill>
                <a:latin typeface="Arial"/>
                <a:ea typeface="Arial"/>
                <a:cs typeface="Arial"/>
                <a:sym typeface="Arial"/>
              </a:rPr>
              <a:t>→ GWO có quỹ đạo hội tụ hợp lý: đa dạng đầu quá trình và ổn định mạnh về cuối.</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Phân tích khả năng tiếp cận và khả năng tìm kiếm</a:t>
            </a:r>
          </a:p>
        </p:txBody>
      </p:sp>
      <p:sp>
        <p:nvSpPr>
          <p:cNvPr name="TextBox 4" id="4"/>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24</a:t>
            </a:r>
          </a:p>
        </p:txBody>
      </p:sp>
      <p:grpSp>
        <p:nvGrpSpPr>
          <p:cNvPr name="Group 5" id="5"/>
          <p:cNvGrpSpPr>
            <a:grpSpLocks noChangeAspect="true"/>
          </p:cNvGrpSpPr>
          <p:nvPr/>
        </p:nvGrpSpPr>
        <p:grpSpPr>
          <a:xfrm rot="0">
            <a:off x="541562" y="1477956"/>
            <a:ext cx="13191587" cy="7780344"/>
            <a:chOff x="0" y="0"/>
            <a:chExt cx="8851724" cy="5220710"/>
          </a:xfrm>
        </p:grpSpPr>
        <p:sp>
          <p:nvSpPr>
            <p:cNvPr name="Freeform 6" id="6" descr="A screenshot of a graph  AI-generated content may be incorrect."/>
            <p:cNvSpPr/>
            <p:nvPr/>
          </p:nvSpPr>
          <p:spPr>
            <a:xfrm flipH="false" flipV="false" rot="0">
              <a:off x="0" y="0"/>
              <a:ext cx="8851773" cy="5220716"/>
            </a:xfrm>
            <a:custGeom>
              <a:avLst/>
              <a:gdLst/>
              <a:ahLst/>
              <a:cxnLst/>
              <a:rect r="r" b="b" t="t" l="l"/>
              <a:pathLst>
                <a:path h="5220716" w="8851773">
                  <a:moveTo>
                    <a:pt x="0" y="0"/>
                  </a:moveTo>
                  <a:lnTo>
                    <a:pt x="8851773" y="0"/>
                  </a:lnTo>
                  <a:lnTo>
                    <a:pt x="8851773" y="5220716"/>
                  </a:lnTo>
                  <a:lnTo>
                    <a:pt x="0" y="5220716"/>
                  </a:lnTo>
                  <a:lnTo>
                    <a:pt x="0" y="0"/>
                  </a:lnTo>
                  <a:close/>
                </a:path>
              </a:pathLst>
            </a:custGeom>
            <a:blipFill>
              <a:blip r:embed="rId3"/>
              <a:stretch>
                <a:fillRect l="0" t="0" r="0" b="0"/>
              </a:stretch>
            </a:blipFill>
          </p:spPr>
        </p:sp>
      </p:grpSp>
      <p:sp>
        <p:nvSpPr>
          <p:cNvPr name="TextBox 7" id="7"/>
          <p:cNvSpPr txBox="true"/>
          <p:nvPr/>
        </p:nvSpPr>
        <p:spPr>
          <a:xfrm rot="0">
            <a:off x="2296658" y="8874052"/>
            <a:ext cx="9130308" cy="365196"/>
          </a:xfrm>
          <a:prstGeom prst="rect">
            <a:avLst/>
          </a:prstGeom>
        </p:spPr>
        <p:txBody>
          <a:bodyPr anchor="t" rtlCol="false" tIns="0" lIns="0" bIns="0" rIns="0">
            <a:spAutoFit/>
          </a:bodyPr>
          <a:lstStyle/>
          <a:p>
            <a:pPr algn="ctr">
              <a:lnSpc>
                <a:spcPts val="2971"/>
              </a:lnSpc>
            </a:pPr>
            <a:r>
              <a:rPr lang="en-US" sz="2122" i="true">
                <a:solidFill>
                  <a:srgbClr val="475DAC"/>
                </a:solidFill>
                <a:latin typeface="Arial Italics"/>
                <a:ea typeface="Arial Italics"/>
                <a:cs typeface="Arial Italics"/>
                <a:sym typeface="Arial Italics"/>
              </a:rPr>
              <a:t>Bảng: Lịch sử tìm kiếm và quỹ đạo của con sói đầu tiên trong chiều đầu tiên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2.5 Kết luận</a:t>
            </a:r>
          </a:p>
        </p:txBody>
      </p:sp>
      <p:sp>
        <p:nvSpPr>
          <p:cNvPr name="TextBox 4" id="4"/>
          <p:cNvSpPr txBox="true"/>
          <p:nvPr/>
        </p:nvSpPr>
        <p:spPr>
          <a:xfrm rot="0">
            <a:off x="639431" y="1568359"/>
            <a:ext cx="12377505" cy="2482850"/>
          </a:xfrm>
          <a:prstGeom prst="rect">
            <a:avLst/>
          </a:prstGeom>
        </p:spPr>
        <p:txBody>
          <a:bodyPr anchor="t" rtlCol="false" tIns="0" lIns="0" bIns="0" rIns="0">
            <a:spAutoFit/>
          </a:bodyPr>
          <a:lstStyle/>
          <a:p>
            <a:pPr algn="l">
              <a:lnSpc>
                <a:spcPts val="4900"/>
              </a:lnSpc>
            </a:pPr>
            <a:r>
              <a:rPr lang="en-US" sz="3500">
                <a:solidFill>
                  <a:srgbClr val="000000"/>
                </a:solidFill>
                <a:latin typeface="Arial"/>
                <a:ea typeface="Arial"/>
                <a:cs typeface="Arial"/>
                <a:sym typeface="Arial"/>
              </a:rPr>
              <a:t>• Đơn giản, hiệu quả, dễ triển khai.</a:t>
            </a:r>
          </a:p>
          <a:p>
            <a:pPr algn="l">
              <a:lnSpc>
                <a:spcPts val="4900"/>
              </a:lnSpc>
            </a:pPr>
            <a:r>
              <a:rPr lang="en-US" sz="3500">
                <a:solidFill>
                  <a:srgbClr val="000000"/>
                </a:solidFill>
                <a:latin typeface="Arial"/>
                <a:ea typeface="Arial"/>
                <a:cs typeface="Arial"/>
                <a:sym typeface="Arial"/>
              </a:rPr>
              <a:t>• Cân bằng tốt giữa exploration và</a:t>
            </a:r>
            <a:r>
              <a:rPr lang="en-US" sz="3500">
                <a:solidFill>
                  <a:srgbClr val="000000"/>
                </a:solidFill>
                <a:latin typeface="Arial"/>
                <a:ea typeface="Arial"/>
                <a:cs typeface="Arial"/>
                <a:sym typeface="Arial"/>
              </a:rPr>
              <a:t> exploitatio</a:t>
            </a:r>
            <a:r>
              <a:rPr lang="en-US" sz="3500">
                <a:solidFill>
                  <a:srgbClr val="000000"/>
                </a:solidFill>
                <a:latin typeface="Arial"/>
                <a:ea typeface="Arial"/>
                <a:cs typeface="Arial"/>
                <a:sym typeface="Arial"/>
              </a:rPr>
              <a:t>n.</a:t>
            </a:r>
          </a:p>
          <a:p>
            <a:pPr algn="l">
              <a:lnSpc>
                <a:spcPts val="4900"/>
              </a:lnSpc>
            </a:pPr>
            <a:r>
              <a:rPr lang="en-US" sz="3500">
                <a:solidFill>
                  <a:srgbClr val="000000"/>
                </a:solidFill>
                <a:latin typeface="Arial"/>
                <a:ea typeface="Arial"/>
                <a:cs typeface="Arial"/>
                <a:sym typeface="Arial"/>
              </a:rPr>
              <a:t>• Tránh mắc kẹt cực trị địa</a:t>
            </a:r>
            <a:r>
              <a:rPr lang="en-US" sz="3500">
                <a:solidFill>
                  <a:srgbClr val="000000"/>
                </a:solidFill>
                <a:latin typeface="Arial"/>
                <a:ea typeface="Arial"/>
                <a:cs typeface="Arial"/>
                <a:sym typeface="Arial"/>
              </a:rPr>
              <a:t> phương.</a:t>
            </a:r>
          </a:p>
          <a:p>
            <a:pPr algn="l">
              <a:lnSpc>
                <a:spcPts val="4900"/>
              </a:lnSpc>
            </a:pPr>
            <a:r>
              <a:rPr lang="en-US" sz="3500">
                <a:solidFill>
                  <a:srgbClr val="000000"/>
                </a:solidFill>
                <a:latin typeface="Arial"/>
                <a:ea typeface="Arial"/>
                <a:cs typeface="Arial"/>
                <a:sym typeface="Arial"/>
              </a:rPr>
              <a:t>• Hiệu suất</a:t>
            </a:r>
            <a:r>
              <a:rPr lang="en-US" sz="3500">
                <a:solidFill>
                  <a:srgbClr val="000000"/>
                </a:solidFill>
                <a:latin typeface="Arial"/>
                <a:ea typeface="Arial"/>
                <a:cs typeface="Arial"/>
                <a:sym typeface="Arial"/>
              </a:rPr>
              <a:t> t</a:t>
            </a:r>
            <a:r>
              <a:rPr lang="en-US" sz="3500">
                <a:solidFill>
                  <a:srgbClr val="000000"/>
                </a:solidFill>
                <a:latin typeface="Arial"/>
                <a:ea typeface="Arial"/>
                <a:cs typeface="Arial"/>
                <a:sym typeface="Arial"/>
              </a:rPr>
              <a:t>ốt</a:t>
            </a:r>
            <a:r>
              <a:rPr lang="en-US" sz="3500">
                <a:solidFill>
                  <a:srgbClr val="000000"/>
                </a:solidFill>
                <a:latin typeface="Arial"/>
                <a:ea typeface="Arial"/>
                <a:cs typeface="Arial"/>
                <a:sym typeface="Arial"/>
              </a:rPr>
              <a:t> tr</a:t>
            </a:r>
            <a:r>
              <a:rPr lang="en-US" sz="3500">
                <a:solidFill>
                  <a:srgbClr val="000000"/>
                </a:solidFill>
                <a:latin typeface="Arial"/>
                <a:ea typeface="Arial"/>
                <a:cs typeface="Arial"/>
                <a:sym typeface="Arial"/>
              </a:rPr>
              <a:t>ê</a:t>
            </a:r>
            <a:r>
              <a:rPr lang="en-US" sz="3500">
                <a:solidFill>
                  <a:srgbClr val="000000"/>
                </a:solidFill>
                <a:latin typeface="Arial"/>
                <a:ea typeface="Arial"/>
                <a:cs typeface="Arial"/>
                <a:sym typeface="Arial"/>
              </a:rPr>
              <a:t>n nh</a:t>
            </a:r>
            <a:r>
              <a:rPr lang="en-US" sz="3500">
                <a:solidFill>
                  <a:srgbClr val="000000"/>
                </a:solidFill>
                <a:latin typeface="Arial"/>
                <a:ea typeface="Arial"/>
                <a:cs typeface="Arial"/>
                <a:sym typeface="Arial"/>
              </a:rPr>
              <a:t>iều</a:t>
            </a:r>
            <a:r>
              <a:rPr lang="en-US" sz="3500">
                <a:solidFill>
                  <a:srgbClr val="000000"/>
                </a:solidFill>
                <a:latin typeface="Arial"/>
                <a:ea typeface="Arial"/>
                <a:cs typeface="Arial"/>
                <a:sym typeface="Arial"/>
              </a:rPr>
              <a:t> </a:t>
            </a:r>
            <a:r>
              <a:rPr lang="en-US" sz="3500">
                <a:solidFill>
                  <a:srgbClr val="000000"/>
                </a:solidFill>
                <a:latin typeface="Arial"/>
                <a:ea typeface="Arial"/>
                <a:cs typeface="Arial"/>
                <a:sym typeface="Arial"/>
              </a:rPr>
              <a:t>bài</a:t>
            </a:r>
            <a:r>
              <a:rPr lang="en-US" sz="3500">
                <a:solidFill>
                  <a:srgbClr val="000000"/>
                </a:solidFill>
                <a:latin typeface="Arial"/>
                <a:ea typeface="Arial"/>
                <a:cs typeface="Arial"/>
                <a:sym typeface="Arial"/>
              </a:rPr>
              <a:t> </a:t>
            </a:r>
            <a:r>
              <a:rPr lang="en-US" sz="3500">
                <a:solidFill>
                  <a:srgbClr val="000000"/>
                </a:solidFill>
                <a:latin typeface="Arial"/>
                <a:ea typeface="Arial"/>
                <a:cs typeface="Arial"/>
                <a:sym typeface="Arial"/>
              </a:rPr>
              <a:t>toán</a:t>
            </a:r>
            <a:r>
              <a:rPr lang="en-US" sz="3500">
                <a:solidFill>
                  <a:srgbClr val="000000"/>
                </a:solidFill>
                <a:latin typeface="Arial"/>
                <a:ea typeface="Arial"/>
                <a:cs typeface="Arial"/>
                <a:sym typeface="Arial"/>
              </a:rPr>
              <a:t> c</a:t>
            </a:r>
            <a:r>
              <a:rPr lang="en-US" sz="3500">
                <a:solidFill>
                  <a:srgbClr val="000000"/>
                </a:solidFill>
                <a:latin typeface="Arial"/>
                <a:ea typeface="Arial"/>
                <a:cs typeface="Arial"/>
                <a:sym typeface="Arial"/>
              </a:rPr>
              <a:t>h</a:t>
            </a:r>
            <a:r>
              <a:rPr lang="en-US" sz="3500">
                <a:solidFill>
                  <a:srgbClr val="000000"/>
                </a:solidFill>
                <a:latin typeface="Arial"/>
                <a:ea typeface="Arial"/>
                <a:cs typeface="Arial"/>
                <a:sym typeface="Arial"/>
              </a:rPr>
              <a:t>u</a:t>
            </a:r>
            <a:r>
              <a:rPr lang="en-US" sz="3500">
                <a:solidFill>
                  <a:srgbClr val="000000"/>
                </a:solidFill>
                <a:latin typeface="Arial"/>
                <a:ea typeface="Arial"/>
                <a:cs typeface="Arial"/>
                <a:sym typeface="Arial"/>
              </a:rPr>
              <a:t>ẩn</a:t>
            </a:r>
            <a:r>
              <a:rPr lang="en-US" sz="3500">
                <a:solidFill>
                  <a:srgbClr val="000000"/>
                </a:solidFill>
                <a:latin typeface="Arial"/>
                <a:ea typeface="Arial"/>
                <a:cs typeface="Arial"/>
                <a:sym typeface="Arial"/>
              </a:rPr>
              <a:t>.</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 Các biến thể của GWO</a:t>
            </a:r>
          </a:p>
        </p:txBody>
      </p:sp>
      <p:sp>
        <p:nvSpPr>
          <p:cNvPr name="TextBox 4" id="4"/>
          <p:cNvSpPr txBox="true"/>
          <p:nvPr/>
        </p:nvSpPr>
        <p:spPr>
          <a:xfrm rot="0">
            <a:off x="639431" y="1465846"/>
            <a:ext cx="12377505" cy="2999740"/>
          </a:xfrm>
          <a:prstGeom prst="rect">
            <a:avLst/>
          </a:prstGeom>
        </p:spPr>
        <p:txBody>
          <a:bodyPr anchor="t" rtlCol="false" tIns="0" lIns="0" bIns="0" rIns="0">
            <a:spAutoFit/>
          </a:bodyPr>
          <a:lstStyle/>
          <a:p>
            <a:pPr algn="l">
              <a:lnSpc>
                <a:spcPts val="4760"/>
              </a:lnSpc>
            </a:pPr>
            <a:r>
              <a:rPr lang="en-US" sz="3400">
                <a:solidFill>
                  <a:srgbClr val="000000"/>
                </a:solidFill>
                <a:latin typeface="Arial"/>
                <a:ea typeface="Arial"/>
                <a:cs typeface="Arial"/>
                <a:sym typeface="Arial"/>
              </a:rPr>
              <a:t>• Nhiều biến thể được đề xuất nhằm </a:t>
            </a:r>
            <a:r>
              <a:rPr lang="en-US" sz="3400" b="true">
                <a:solidFill>
                  <a:srgbClr val="000000"/>
                </a:solidFill>
                <a:latin typeface="Arial Bold"/>
                <a:ea typeface="Arial Bold"/>
                <a:cs typeface="Arial Bold"/>
                <a:sym typeface="Arial Bold"/>
              </a:rPr>
              <a:t>khắc phục hạn chế</a:t>
            </a:r>
            <a:r>
              <a:rPr lang="en-US" sz="3400">
                <a:solidFill>
                  <a:srgbClr val="000000"/>
                </a:solidFill>
                <a:latin typeface="Arial"/>
                <a:ea typeface="Arial"/>
                <a:cs typeface="Arial"/>
                <a:sym typeface="Arial"/>
              </a:rPr>
              <a:t> của GWO gốc như:</a:t>
            </a:r>
          </a:p>
          <a:p>
            <a:pPr algn="l" marL="734061" indent="-367031" lvl="1">
              <a:lnSpc>
                <a:spcPts val="4760"/>
              </a:lnSpc>
              <a:buFont typeface="Arial"/>
              <a:buChar char="•"/>
            </a:pPr>
            <a:r>
              <a:rPr lang="en-US" sz="3400">
                <a:solidFill>
                  <a:srgbClr val="000000"/>
                </a:solidFill>
                <a:latin typeface="Arial"/>
                <a:ea typeface="Arial"/>
                <a:cs typeface="Arial"/>
                <a:sym typeface="Arial"/>
              </a:rPr>
              <a:t>Dễ hội tụ sớm</a:t>
            </a:r>
          </a:p>
          <a:p>
            <a:pPr algn="l" marL="734061" indent="-367031" lvl="1">
              <a:lnSpc>
                <a:spcPts val="4760"/>
              </a:lnSpc>
              <a:buFont typeface="Arial"/>
              <a:buChar char="•"/>
            </a:pPr>
            <a:r>
              <a:rPr lang="en-US" sz="3400">
                <a:solidFill>
                  <a:srgbClr val="000000"/>
                </a:solidFill>
                <a:latin typeface="Arial"/>
                <a:ea typeface="Arial"/>
                <a:cs typeface="Arial"/>
                <a:sym typeface="Arial"/>
              </a:rPr>
              <a:t>Khó thoát khỏi cực trị địa phương</a:t>
            </a:r>
          </a:p>
          <a:p>
            <a:pPr algn="l" marL="734061" indent="-367031" lvl="1">
              <a:lnSpc>
                <a:spcPts val="4760"/>
              </a:lnSpc>
              <a:buFont typeface="Arial"/>
              <a:buChar char="•"/>
            </a:pPr>
            <a:r>
              <a:rPr lang="en-US" sz="3400">
                <a:solidFill>
                  <a:srgbClr val="000000"/>
                </a:solidFill>
                <a:latin typeface="Arial"/>
                <a:ea typeface="Arial"/>
                <a:cs typeface="Arial"/>
                <a:sym typeface="Arial"/>
              </a:rPr>
              <a:t>Khả năng tìm kiếm toàn cục chưa mạnh</a:t>
            </a:r>
          </a:p>
        </p:txBody>
      </p:sp>
      <p:sp>
        <p:nvSpPr>
          <p:cNvPr name="TextBox 5" id="5"/>
          <p:cNvSpPr txBox="true"/>
          <p:nvPr/>
        </p:nvSpPr>
        <p:spPr>
          <a:xfrm rot="0">
            <a:off x="639431" y="4726039"/>
            <a:ext cx="12377505" cy="4199890"/>
          </a:xfrm>
          <a:prstGeom prst="rect">
            <a:avLst/>
          </a:prstGeom>
        </p:spPr>
        <p:txBody>
          <a:bodyPr anchor="t" rtlCol="false" tIns="0" lIns="0" bIns="0" rIns="0">
            <a:spAutoFit/>
          </a:bodyPr>
          <a:lstStyle/>
          <a:p>
            <a:pPr algn="l">
              <a:lnSpc>
                <a:spcPts val="4760"/>
              </a:lnSpc>
            </a:pPr>
            <a:r>
              <a:rPr lang="en-US" sz="3400" b="true">
                <a:solidFill>
                  <a:srgbClr val="000000"/>
                </a:solidFill>
                <a:latin typeface="Arial Bold"/>
                <a:ea typeface="Arial Bold"/>
                <a:cs typeface="Arial Bold"/>
                <a:sym typeface="Arial Bold"/>
              </a:rPr>
              <a:t>• Ba nhóm biến thể tiêu biểu:</a:t>
            </a:r>
          </a:p>
          <a:p>
            <a:pPr algn="l" marL="734061" indent="-367031" lvl="1">
              <a:lnSpc>
                <a:spcPts val="4760"/>
              </a:lnSpc>
              <a:buAutoNum type="arabicPeriod" startAt="1"/>
            </a:pPr>
            <a:r>
              <a:rPr lang="en-US" sz="3400">
                <a:solidFill>
                  <a:srgbClr val="000000"/>
                </a:solidFill>
                <a:latin typeface="Arial"/>
                <a:ea typeface="Arial"/>
                <a:cs typeface="Arial"/>
                <a:sym typeface="Arial"/>
              </a:rPr>
              <a:t>IGWO 2024 (Qiu, Yang, Chen)</a:t>
            </a:r>
          </a:p>
          <a:p>
            <a:pPr algn="l">
              <a:lnSpc>
                <a:spcPts val="4760"/>
              </a:lnSpc>
            </a:pPr>
            <a:r>
              <a:rPr lang="en-US" sz="3400">
                <a:solidFill>
                  <a:srgbClr val="000000"/>
                </a:solidFill>
                <a:latin typeface="Arial"/>
                <a:ea typeface="Arial"/>
                <a:cs typeface="Arial"/>
                <a:sym typeface="Arial"/>
              </a:rPr>
              <a:t>      </a:t>
            </a:r>
            <a:r>
              <a:rPr lang="en-US" sz="3400">
                <a:solidFill>
                  <a:srgbClr val="000000"/>
                </a:solidFill>
                <a:latin typeface="Arial"/>
                <a:ea typeface="Arial"/>
                <a:cs typeface="Arial"/>
                <a:sym typeface="Arial"/>
              </a:rPr>
              <a:t>→ Tăng khả năng khám phá &amp; độ chính xác hội tụ</a:t>
            </a:r>
          </a:p>
          <a:p>
            <a:pPr algn="l">
              <a:lnSpc>
                <a:spcPts val="4760"/>
              </a:lnSpc>
            </a:pPr>
            <a:r>
              <a:rPr lang="en-US" sz="3400">
                <a:solidFill>
                  <a:srgbClr val="000000"/>
                </a:solidFill>
                <a:latin typeface="Arial"/>
                <a:ea typeface="Arial"/>
                <a:cs typeface="Arial"/>
                <a:sym typeface="Arial"/>
              </a:rPr>
              <a:t>   2. IGWO 2020 (Nadimi-Shahraki, Taghian, Mirjalili)</a:t>
            </a:r>
          </a:p>
          <a:p>
            <a:pPr algn="l">
              <a:lnSpc>
                <a:spcPts val="4760"/>
              </a:lnSpc>
            </a:pPr>
            <a:r>
              <a:rPr lang="en-US" sz="3400">
                <a:solidFill>
                  <a:srgbClr val="000000"/>
                </a:solidFill>
                <a:latin typeface="Arial"/>
                <a:ea typeface="Arial"/>
                <a:cs typeface="Arial"/>
                <a:sym typeface="Arial"/>
              </a:rPr>
              <a:t>      → Nâng cao độ đa dạng và giảm hội tụ sớm</a:t>
            </a:r>
          </a:p>
          <a:p>
            <a:pPr algn="l">
              <a:lnSpc>
                <a:spcPts val="4760"/>
              </a:lnSpc>
            </a:pPr>
            <a:r>
              <a:rPr lang="en-US" sz="3400">
                <a:solidFill>
                  <a:srgbClr val="000000"/>
                </a:solidFill>
                <a:latin typeface="Arial"/>
                <a:ea typeface="Arial"/>
                <a:cs typeface="Arial"/>
                <a:sym typeface="Arial"/>
              </a:rPr>
              <a:t>   3. MOGWO (Multi-Objective GWO)</a:t>
            </a:r>
          </a:p>
          <a:p>
            <a:pPr algn="l">
              <a:lnSpc>
                <a:spcPts val="4760"/>
              </a:lnSpc>
            </a:pPr>
            <a:r>
              <a:rPr lang="en-US" sz="3400">
                <a:solidFill>
                  <a:srgbClr val="000000"/>
                </a:solidFill>
                <a:latin typeface="Arial"/>
                <a:ea typeface="Arial"/>
                <a:cs typeface="Arial"/>
                <a:sym typeface="Arial"/>
              </a:rPr>
              <a:t>      → Giải quyết hiệu quả bài toán nhiều tiêu chí</a:t>
            </a:r>
          </a:p>
        </p:txBody>
      </p:sp>
      <p:sp>
        <p:nvSpPr>
          <p:cNvPr name="TextBox 6" id="6"/>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3.1 IGWO 2024 (by Qiu, Yang, Chen)</a:t>
            </a:r>
          </a:p>
        </p:txBody>
      </p:sp>
      <p:sp>
        <p:nvSpPr>
          <p:cNvPr name="TextBox 4" id="4"/>
          <p:cNvSpPr txBox="true"/>
          <p:nvPr/>
        </p:nvSpPr>
        <p:spPr>
          <a:xfrm rot="0">
            <a:off x="639431" y="1608682"/>
            <a:ext cx="12377505" cy="4471035"/>
          </a:xfrm>
          <a:prstGeom prst="rect">
            <a:avLst/>
          </a:prstGeom>
        </p:spPr>
        <p:txBody>
          <a:bodyPr anchor="t" rtlCol="false" tIns="0" lIns="0" bIns="0" rIns="0">
            <a:spAutoFit/>
          </a:bodyPr>
          <a:lstStyle/>
          <a:p>
            <a:pPr algn="l">
              <a:lnSpc>
                <a:spcPts val="5040"/>
              </a:lnSpc>
            </a:pPr>
            <a:r>
              <a:rPr lang="en-US" sz="3600">
                <a:solidFill>
                  <a:srgbClr val="000000"/>
                </a:solidFill>
                <a:latin typeface="Arial"/>
                <a:ea typeface="Arial"/>
                <a:cs typeface="Arial"/>
                <a:sym typeface="Arial"/>
              </a:rPr>
              <a:t>• Tác giả: Yihui Qiu, Xiaoxiao Yang &amp; Shuixuan Chen</a:t>
            </a:r>
          </a:p>
          <a:p>
            <a:pPr algn="l">
              <a:lnSpc>
                <a:spcPts val="5040"/>
              </a:lnSpc>
            </a:pPr>
            <a:r>
              <a:rPr lang="en-US" sz="3600">
                <a:solidFill>
                  <a:srgbClr val="000000"/>
                </a:solidFill>
                <a:latin typeface="Arial"/>
                <a:ea typeface="Arial"/>
                <a:cs typeface="Arial"/>
                <a:sym typeface="Arial"/>
              </a:rPr>
              <a:t>• Mục đích cải tiến: Khắc phục hạn chế của GWO truyền thống: dễ rơi vào cực trị địa phương và độ hội tụ chậm.</a:t>
            </a:r>
          </a:p>
          <a:p>
            <a:pPr algn="l">
              <a:lnSpc>
                <a:spcPts val="5040"/>
              </a:lnSpc>
            </a:pPr>
            <a:r>
              <a:rPr lang="en-US" sz="3600">
                <a:solidFill>
                  <a:srgbClr val="000000"/>
                </a:solidFill>
                <a:latin typeface="Arial"/>
                <a:ea typeface="Arial"/>
                <a:cs typeface="Arial"/>
                <a:sym typeface="Arial"/>
              </a:rPr>
              <a:t>• Cải thiện GWO bằng </a:t>
            </a:r>
            <a:r>
              <a:rPr lang="en-US" sz="3600" b="true">
                <a:solidFill>
                  <a:srgbClr val="000000"/>
                </a:solidFill>
                <a:latin typeface="Arial Bold"/>
                <a:ea typeface="Arial Bold"/>
                <a:cs typeface="Arial Bold"/>
                <a:sym typeface="Arial Bold"/>
              </a:rPr>
              <a:t>3 hướng</a:t>
            </a:r>
            <a:r>
              <a:rPr lang="en-US" sz="3600">
                <a:solidFill>
                  <a:srgbClr val="000000"/>
                </a:solidFill>
                <a:latin typeface="Arial"/>
                <a:ea typeface="Arial"/>
                <a:cs typeface="Arial"/>
                <a:sym typeface="Arial"/>
              </a:rPr>
              <a:t>:</a:t>
            </a:r>
          </a:p>
          <a:p>
            <a:pPr algn="l" marL="777240" indent="-388620" lvl="1">
              <a:lnSpc>
                <a:spcPts val="5040"/>
              </a:lnSpc>
              <a:buFont typeface="Arial"/>
              <a:buChar char="•"/>
            </a:pPr>
            <a:r>
              <a:rPr lang="en-US" sz="3600">
                <a:solidFill>
                  <a:srgbClr val="000000"/>
                </a:solidFill>
                <a:latin typeface="Arial"/>
                <a:ea typeface="Arial"/>
                <a:cs typeface="Arial"/>
                <a:sym typeface="Arial"/>
              </a:rPr>
              <a:t>3.1.1 Reverse Lens (thấu kính ngược)</a:t>
            </a:r>
          </a:p>
          <a:p>
            <a:pPr algn="l" marL="777240" indent="-388620" lvl="1">
              <a:lnSpc>
                <a:spcPts val="5040"/>
              </a:lnSpc>
              <a:buFont typeface="Arial"/>
              <a:buChar char="•"/>
            </a:pPr>
            <a:r>
              <a:rPr lang="en-US" sz="3600">
                <a:solidFill>
                  <a:srgbClr val="000000"/>
                </a:solidFill>
                <a:latin typeface="Arial"/>
                <a:ea typeface="Arial"/>
                <a:cs typeface="Arial"/>
                <a:sym typeface="Arial"/>
              </a:rPr>
              <a:t>3.1.2 </a:t>
            </a:r>
            <a:r>
              <a:rPr lang="en-US" sz="3600">
                <a:solidFill>
                  <a:srgbClr val="000000"/>
                </a:solidFill>
                <a:latin typeface="Arial"/>
                <a:ea typeface="Arial"/>
                <a:cs typeface="Arial"/>
                <a:sym typeface="Arial"/>
              </a:rPr>
              <a:t>Điều chỉnh tham số a phi tuyến</a:t>
            </a:r>
          </a:p>
          <a:p>
            <a:pPr algn="l" marL="777240" indent="-388620" lvl="1">
              <a:lnSpc>
                <a:spcPts val="5040"/>
              </a:lnSpc>
              <a:buFont typeface="Arial"/>
              <a:buChar char="•"/>
            </a:pPr>
            <a:r>
              <a:rPr lang="en-US" sz="3600">
                <a:solidFill>
                  <a:srgbClr val="000000"/>
                </a:solidFill>
                <a:latin typeface="Arial"/>
                <a:ea typeface="Arial"/>
                <a:cs typeface="Arial"/>
                <a:sym typeface="Arial"/>
              </a:rPr>
              <a:t>3.1.3 Cải tiến cơ chế tìm kiếm</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65387"/>
            <a:ext cx="12377505" cy="4340860"/>
          </a:xfrm>
          <a:prstGeom prst="rect">
            <a:avLst/>
          </a:prstGeom>
        </p:spPr>
        <p:txBody>
          <a:bodyPr anchor="t" rtlCol="false" tIns="0" lIns="0" bIns="0" rIns="0">
            <a:spAutoFit/>
          </a:bodyPr>
          <a:lstStyle/>
          <a:p>
            <a:pPr algn="l">
              <a:lnSpc>
                <a:spcPts val="4340"/>
              </a:lnSpc>
            </a:pPr>
            <a:r>
              <a:rPr lang="en-US" sz="3100" b="true">
                <a:solidFill>
                  <a:srgbClr val="000000"/>
                </a:solidFill>
                <a:latin typeface="Arial Bold"/>
                <a:ea typeface="Arial Bold"/>
                <a:cs typeface="Arial Bold"/>
                <a:sym typeface="Arial Bold"/>
              </a:rPr>
              <a:t>• Vấn đề:</a:t>
            </a:r>
            <a:r>
              <a:rPr lang="en-US" sz="3100">
                <a:solidFill>
                  <a:srgbClr val="000000"/>
                </a:solidFill>
                <a:latin typeface="Arial"/>
                <a:ea typeface="Arial"/>
                <a:cs typeface="Arial"/>
                <a:sym typeface="Arial"/>
              </a:rPr>
              <a:t> Ở các vòng lặp cuối, sói tập trung quá nhiều quanh điểm tối ưu tạm thời, khó thoát khỏi bẫy cục bộ. </a:t>
            </a:r>
          </a:p>
          <a:p>
            <a:pPr algn="l">
              <a:lnSpc>
                <a:spcPts val="4340"/>
              </a:lnSpc>
            </a:pPr>
            <a:r>
              <a:rPr lang="en-US" sz="3100" b="true">
                <a:solidFill>
                  <a:srgbClr val="000000"/>
                </a:solidFill>
                <a:latin typeface="Arial Bold"/>
                <a:ea typeface="Arial Bold"/>
                <a:cs typeface="Arial Bold"/>
                <a:sym typeface="Arial Bold"/>
              </a:rPr>
              <a:t>• Giải pháp</a:t>
            </a:r>
            <a:r>
              <a:rPr lang="en-US" sz="3100">
                <a:solidFill>
                  <a:srgbClr val="000000"/>
                </a:solidFill>
                <a:latin typeface="Arial"/>
                <a:ea typeface="Arial"/>
                <a:cs typeface="Arial"/>
                <a:sym typeface="Arial"/>
              </a:rPr>
              <a:t> - Học ngược (Reverse Learning):</a:t>
            </a:r>
          </a:p>
          <a:p>
            <a:pPr algn="l" marL="669293" indent="-334646" lvl="1">
              <a:lnSpc>
                <a:spcPts val="4340"/>
              </a:lnSpc>
              <a:buFont typeface="Arial"/>
              <a:buChar char="•"/>
            </a:pPr>
            <a:r>
              <a:rPr lang="en-US" sz="3100">
                <a:solidFill>
                  <a:srgbClr val="000000"/>
                </a:solidFill>
                <a:latin typeface="Arial"/>
                <a:ea typeface="Arial"/>
                <a:cs typeface="Arial"/>
                <a:sym typeface="Arial"/>
              </a:rPr>
              <a:t>Sử dụng nguyên lý thấu kính để tạo ra "ảnh ngược" X* của vị trí hiện tại X qua tâm O.</a:t>
            </a:r>
          </a:p>
          <a:p>
            <a:pPr algn="l" marL="669293" indent="-334646" lvl="1">
              <a:lnSpc>
                <a:spcPts val="4340"/>
              </a:lnSpc>
              <a:buFont typeface="Arial"/>
              <a:buChar char="•"/>
            </a:pPr>
            <a:r>
              <a:rPr lang="en-US" sz="3100">
                <a:solidFill>
                  <a:srgbClr val="000000"/>
                </a:solidFill>
                <a:latin typeface="Arial"/>
                <a:ea typeface="Arial"/>
                <a:cs typeface="Arial"/>
                <a:sym typeface="Arial"/>
              </a:rPr>
              <a:t>Mục tiêu: Mở rộng vùng tìm kiếm sang phía đối diện để tránh bỏ sót nghiệm tốt hơn.</a:t>
            </a:r>
          </a:p>
          <a:p>
            <a:pPr algn="l" marL="669293" indent="-334646" lvl="1">
              <a:lnSpc>
                <a:spcPts val="4340"/>
              </a:lnSpc>
              <a:buFont typeface="Arial"/>
              <a:buChar char="•"/>
            </a:pPr>
            <a:r>
              <a:rPr lang="en-US" sz="3100">
                <a:solidFill>
                  <a:srgbClr val="000000"/>
                </a:solidFill>
                <a:latin typeface="Arial"/>
                <a:ea typeface="Arial"/>
                <a:cs typeface="Arial"/>
                <a:sym typeface="Arial"/>
              </a:rPr>
              <a:t>Công thức quy tắc ngược ảnh:</a:t>
            </a:r>
          </a:p>
        </p:txBody>
      </p:sp>
      <p:sp>
        <p:nvSpPr>
          <p:cNvPr name="Freeform 4" id="4"/>
          <p:cNvSpPr/>
          <p:nvPr/>
        </p:nvSpPr>
        <p:spPr>
          <a:xfrm flipH="false" flipV="false" rot="0">
            <a:off x="1093353" y="5763396"/>
            <a:ext cx="4083766" cy="1490899"/>
          </a:xfrm>
          <a:custGeom>
            <a:avLst/>
            <a:gdLst/>
            <a:ahLst/>
            <a:cxnLst/>
            <a:rect r="r" b="b" t="t" l="l"/>
            <a:pathLst>
              <a:path h="1490899" w="4083766">
                <a:moveTo>
                  <a:pt x="0" y="0"/>
                </a:moveTo>
                <a:lnTo>
                  <a:pt x="4083767" y="0"/>
                </a:lnTo>
                <a:lnTo>
                  <a:pt x="4083767" y="1490899"/>
                </a:lnTo>
                <a:lnTo>
                  <a:pt x="0" y="1490899"/>
                </a:lnTo>
                <a:lnTo>
                  <a:pt x="0" y="0"/>
                </a:lnTo>
                <a:close/>
              </a:path>
            </a:pathLst>
          </a:custGeom>
          <a:blipFill>
            <a:blip r:embed="rId3"/>
            <a:stretch>
              <a:fillRect l="0" t="0" r="0" b="0"/>
            </a:stretch>
          </a:blipFill>
        </p:spPr>
      </p:sp>
      <p:sp>
        <p:nvSpPr>
          <p:cNvPr name="Freeform 5" id="5"/>
          <p:cNvSpPr/>
          <p:nvPr/>
        </p:nvSpPr>
        <p:spPr>
          <a:xfrm flipH="false" flipV="false" rot="0">
            <a:off x="6741416" y="4637272"/>
            <a:ext cx="6537357" cy="3848869"/>
          </a:xfrm>
          <a:custGeom>
            <a:avLst/>
            <a:gdLst/>
            <a:ahLst/>
            <a:cxnLst/>
            <a:rect r="r" b="b" t="t" l="l"/>
            <a:pathLst>
              <a:path h="3848869" w="6537357">
                <a:moveTo>
                  <a:pt x="0" y="0"/>
                </a:moveTo>
                <a:lnTo>
                  <a:pt x="6537357" y="0"/>
                </a:lnTo>
                <a:lnTo>
                  <a:pt x="6537357" y="3848869"/>
                </a:lnTo>
                <a:lnTo>
                  <a:pt x="0" y="3848869"/>
                </a:lnTo>
                <a:lnTo>
                  <a:pt x="0" y="0"/>
                </a:lnTo>
                <a:close/>
              </a:path>
            </a:pathLst>
          </a:custGeom>
          <a:blipFill>
            <a:blip r:embed="rId4"/>
            <a:stretch>
              <a:fillRect l="0" t="0" r="0" b="0"/>
            </a:stretch>
          </a:blipFill>
        </p:spPr>
      </p:sp>
      <p:sp>
        <p:nvSpPr>
          <p:cNvPr name="TextBox 6" id="6"/>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3.1.1 Phương pháp thấu kính ngược</a:t>
            </a:r>
          </a:p>
        </p:txBody>
      </p:sp>
      <p:sp>
        <p:nvSpPr>
          <p:cNvPr name="TextBox 7" id="7"/>
          <p:cNvSpPr txBox="true"/>
          <p:nvPr/>
        </p:nvSpPr>
        <p:spPr>
          <a:xfrm rot="0">
            <a:off x="1274328" y="7373621"/>
            <a:ext cx="5484862" cy="950594"/>
          </a:xfrm>
          <a:prstGeom prst="rect">
            <a:avLst/>
          </a:prstGeom>
        </p:spPr>
        <p:txBody>
          <a:bodyPr anchor="t" rtlCol="false" tIns="0" lIns="0" bIns="0" rIns="0">
            <a:spAutoFit/>
          </a:bodyPr>
          <a:lstStyle/>
          <a:p>
            <a:pPr algn="l">
              <a:lnSpc>
                <a:spcPts val="3780"/>
              </a:lnSpc>
            </a:pPr>
            <a:r>
              <a:rPr lang="en-US" sz="2700">
                <a:solidFill>
                  <a:srgbClr val="000000"/>
                </a:solidFill>
                <a:latin typeface="Arial"/>
                <a:ea typeface="Arial"/>
                <a:cs typeface="Arial"/>
                <a:sym typeface="Arial"/>
              </a:rPr>
              <a:t>(</a:t>
            </a:r>
            <a:r>
              <a:rPr lang="en-US" sz="2700">
                <a:solidFill>
                  <a:srgbClr val="000000"/>
                </a:solidFill>
                <a:latin typeface="Arial"/>
                <a:ea typeface="Arial"/>
                <a:cs typeface="Arial"/>
                <a:sym typeface="Arial"/>
              </a:rPr>
              <a:t>Trong đó h là khoảng các</a:t>
            </a:r>
            <a:r>
              <a:rPr lang="en-US" sz="2700">
                <a:solidFill>
                  <a:srgbClr val="000000"/>
                </a:solidFill>
                <a:latin typeface="Arial"/>
                <a:ea typeface="Arial"/>
                <a:cs typeface="Arial"/>
                <a:sym typeface="Arial"/>
              </a:rPr>
              <a:t>h t</a:t>
            </a:r>
            <a:r>
              <a:rPr lang="en-US" sz="2700">
                <a:solidFill>
                  <a:srgbClr val="000000"/>
                </a:solidFill>
                <a:latin typeface="Arial"/>
                <a:ea typeface="Arial"/>
                <a:cs typeface="Arial"/>
                <a:sym typeface="Arial"/>
              </a:rPr>
              <a:t>ừ</a:t>
            </a:r>
            <a:r>
              <a:rPr lang="en-US" sz="2700">
                <a:solidFill>
                  <a:srgbClr val="000000"/>
                </a:solidFill>
                <a:latin typeface="Arial"/>
                <a:ea typeface="Arial"/>
                <a:cs typeface="Arial"/>
                <a:sym typeface="Arial"/>
              </a:rPr>
              <a:t> vị trí </a:t>
            </a:r>
            <a:r>
              <a:rPr lang="en-US" sz="2700">
                <a:solidFill>
                  <a:srgbClr val="000000"/>
                </a:solidFill>
                <a:latin typeface="Arial"/>
                <a:ea typeface="Arial"/>
                <a:cs typeface="Arial"/>
                <a:sym typeface="Arial"/>
              </a:rPr>
              <a:t>x đế</a:t>
            </a:r>
            <a:r>
              <a:rPr lang="en-US" sz="2700">
                <a:solidFill>
                  <a:srgbClr val="000000"/>
                </a:solidFill>
                <a:latin typeface="Arial"/>
                <a:ea typeface="Arial"/>
                <a:cs typeface="Arial"/>
                <a:sym typeface="Arial"/>
              </a:rPr>
              <a:t>n </a:t>
            </a:r>
            <a:r>
              <a:rPr lang="en-US" sz="2700">
                <a:solidFill>
                  <a:srgbClr val="000000"/>
                </a:solidFill>
                <a:latin typeface="Arial"/>
                <a:ea typeface="Arial"/>
                <a:cs typeface="Arial"/>
                <a:sym typeface="Arial"/>
              </a:rPr>
              <a:t>đ</a:t>
            </a:r>
            <a:r>
              <a:rPr lang="en-US" sz="2700">
                <a:solidFill>
                  <a:srgbClr val="000000"/>
                </a:solidFill>
                <a:latin typeface="Arial"/>
                <a:ea typeface="Arial"/>
                <a:cs typeface="Arial"/>
                <a:sym typeface="Arial"/>
              </a:rPr>
              <a:t>i</a:t>
            </a:r>
            <a:r>
              <a:rPr lang="en-US" sz="2700">
                <a:solidFill>
                  <a:srgbClr val="000000"/>
                </a:solidFill>
                <a:latin typeface="Arial"/>
                <a:ea typeface="Arial"/>
                <a:cs typeface="Arial"/>
                <a:sym typeface="Arial"/>
              </a:rPr>
              <a:t>ể</a:t>
            </a:r>
            <a:r>
              <a:rPr lang="en-US" sz="2700">
                <a:solidFill>
                  <a:srgbClr val="000000"/>
                </a:solidFill>
                <a:latin typeface="Arial"/>
                <a:ea typeface="Arial"/>
                <a:cs typeface="Arial"/>
                <a:sym typeface="Arial"/>
              </a:rPr>
              <a:t>m t</a:t>
            </a:r>
            <a:r>
              <a:rPr lang="en-US" sz="2700">
                <a:solidFill>
                  <a:srgbClr val="000000"/>
                </a:solidFill>
                <a:latin typeface="Arial"/>
                <a:ea typeface="Arial"/>
                <a:cs typeface="Arial"/>
                <a:sym typeface="Arial"/>
              </a:rPr>
              <a:t>ố</a:t>
            </a:r>
            <a:r>
              <a:rPr lang="en-US" sz="2700">
                <a:solidFill>
                  <a:srgbClr val="000000"/>
                </a:solidFill>
                <a:latin typeface="Arial"/>
                <a:ea typeface="Arial"/>
                <a:cs typeface="Arial"/>
                <a:sym typeface="Arial"/>
              </a:rPr>
              <a:t>i </a:t>
            </a:r>
            <a:r>
              <a:rPr lang="en-US" sz="2700">
                <a:solidFill>
                  <a:srgbClr val="000000"/>
                </a:solidFill>
                <a:latin typeface="Arial"/>
                <a:ea typeface="Arial"/>
                <a:cs typeface="Arial"/>
                <a:sym typeface="Arial"/>
              </a:rPr>
              <a:t>ưu,</a:t>
            </a:r>
            <a:r>
              <a:rPr lang="en-US" sz="2700">
                <a:solidFill>
                  <a:srgbClr val="000000"/>
                </a:solidFill>
                <a:latin typeface="Arial"/>
                <a:ea typeface="Arial"/>
                <a:cs typeface="Arial"/>
                <a:sym typeface="Arial"/>
              </a:rPr>
              <a:t> v</a:t>
            </a:r>
            <a:r>
              <a:rPr lang="en-US" sz="2700">
                <a:solidFill>
                  <a:srgbClr val="000000"/>
                </a:solidFill>
                <a:latin typeface="Arial"/>
                <a:ea typeface="Arial"/>
                <a:cs typeface="Arial"/>
                <a:sym typeface="Arial"/>
              </a:rPr>
              <a:t>ới</a:t>
            </a:r>
            <a:r>
              <a:rPr lang="en-US" sz="2700">
                <a:solidFill>
                  <a:srgbClr val="000000"/>
                </a:solidFill>
                <a:latin typeface="Arial"/>
                <a:ea typeface="Arial"/>
                <a:cs typeface="Arial"/>
                <a:sym typeface="Arial"/>
              </a:rPr>
              <a:t> </a:t>
            </a:r>
            <a:r>
              <a:rPr lang="en-US" sz="2700">
                <a:solidFill>
                  <a:srgbClr val="000000"/>
                </a:solidFill>
                <a:latin typeface="Arial"/>
                <a:ea typeface="Arial"/>
                <a:cs typeface="Arial"/>
                <a:sym typeface="Arial"/>
              </a:rPr>
              <a:t>2</a:t>
            </a:r>
            <a:r>
              <a:rPr lang="en-US" sz="2700">
                <a:solidFill>
                  <a:srgbClr val="000000"/>
                </a:solidFill>
                <a:latin typeface="Arial"/>
                <a:ea typeface="Arial"/>
                <a:cs typeface="Arial"/>
                <a:sym typeface="Arial"/>
              </a:rPr>
              <a:t> </a:t>
            </a:r>
            <a:r>
              <a:rPr lang="en-US" sz="2700">
                <a:solidFill>
                  <a:srgbClr val="000000"/>
                </a:solidFill>
                <a:latin typeface="Arial"/>
                <a:ea typeface="Arial"/>
                <a:cs typeface="Arial"/>
                <a:sym typeface="Arial"/>
              </a:rPr>
              <a:t>b</a:t>
            </a:r>
            <a:r>
              <a:rPr lang="en-US" sz="2700">
                <a:solidFill>
                  <a:srgbClr val="000000"/>
                </a:solidFill>
                <a:latin typeface="Arial"/>
                <a:ea typeface="Arial"/>
                <a:cs typeface="Arial"/>
                <a:sym typeface="Arial"/>
              </a:rPr>
              <a:t>iến a</a:t>
            </a:r>
            <a:r>
              <a:rPr lang="en-US" sz="2700">
                <a:solidFill>
                  <a:srgbClr val="000000"/>
                </a:solidFill>
                <a:latin typeface="Arial"/>
                <a:ea typeface="Arial"/>
                <a:cs typeface="Arial"/>
                <a:sym typeface="Arial"/>
              </a:rPr>
              <a:t>,</a:t>
            </a:r>
            <a:r>
              <a:rPr lang="en-US" sz="2700">
                <a:solidFill>
                  <a:srgbClr val="000000"/>
                </a:solidFill>
                <a:latin typeface="Arial"/>
                <a:ea typeface="Arial"/>
                <a:cs typeface="Arial"/>
                <a:sym typeface="Arial"/>
              </a:rPr>
              <a:t>b)</a:t>
            </a:r>
          </a:p>
        </p:txBody>
      </p:sp>
      <p:sp>
        <p:nvSpPr>
          <p:cNvPr name="TextBox 8" id="8"/>
          <p:cNvSpPr txBox="true"/>
          <p:nvPr/>
        </p:nvSpPr>
        <p:spPr>
          <a:xfrm rot="0">
            <a:off x="6983406" y="8448041"/>
            <a:ext cx="5958127" cy="782319"/>
          </a:xfrm>
          <a:prstGeom prst="rect">
            <a:avLst/>
          </a:prstGeom>
        </p:spPr>
        <p:txBody>
          <a:bodyPr anchor="t" rtlCol="false" tIns="0" lIns="0" bIns="0" rIns="0">
            <a:spAutoFit/>
          </a:bodyPr>
          <a:lstStyle/>
          <a:p>
            <a:pPr algn="ctr">
              <a:lnSpc>
                <a:spcPts val="3080"/>
              </a:lnSpc>
            </a:pPr>
            <a:r>
              <a:rPr lang="en-US" sz="2200" i="true">
                <a:solidFill>
                  <a:srgbClr val="475DAC"/>
                </a:solidFill>
                <a:latin typeface="Arial Italics"/>
                <a:ea typeface="Arial Italics"/>
                <a:cs typeface="Arial Italics"/>
                <a:sym typeface="Arial Italics"/>
              </a:rPr>
              <a:t>Sơ</a:t>
            </a:r>
            <a:r>
              <a:rPr lang="en-US" sz="2200" i="true">
                <a:solidFill>
                  <a:srgbClr val="475DAC"/>
                </a:solidFill>
                <a:latin typeface="Arial Italics"/>
                <a:ea typeface="Arial Italics"/>
                <a:cs typeface="Arial Italics"/>
                <a:sym typeface="Arial Italics"/>
              </a:rPr>
              <a:t> đồ nguyên lý học ngược (Reverse learning)</a:t>
            </a:r>
          </a:p>
          <a:p>
            <a:pPr algn="ctr">
              <a:lnSpc>
                <a:spcPts val="3080"/>
              </a:lnSpc>
            </a:pPr>
            <a:r>
              <a:rPr lang="en-US" sz="2200" i="true">
                <a:solidFill>
                  <a:srgbClr val="475DAC"/>
                </a:solidFill>
                <a:latin typeface="Arial Italics"/>
                <a:ea typeface="Arial Italics"/>
                <a:cs typeface="Arial Italics"/>
                <a:sym typeface="Arial Italics"/>
              </a:rPr>
              <a:t>tạo ảnh thấu kính. </a:t>
            </a:r>
          </a:p>
        </p:txBody>
      </p:sp>
      <p:sp>
        <p:nvSpPr>
          <p:cNvPr name="TextBox 9" id="9"/>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94121" y="1916868"/>
            <a:ext cx="11668125" cy="1764804"/>
          </a:xfrm>
          <a:custGeom>
            <a:avLst/>
            <a:gdLst/>
            <a:ahLst/>
            <a:cxnLst/>
            <a:rect r="r" b="b" t="t" l="l"/>
            <a:pathLst>
              <a:path h="1764804" w="11668125">
                <a:moveTo>
                  <a:pt x="0" y="0"/>
                </a:moveTo>
                <a:lnTo>
                  <a:pt x="11668125" y="0"/>
                </a:lnTo>
                <a:lnTo>
                  <a:pt x="11668125" y="1764804"/>
                </a:lnTo>
                <a:lnTo>
                  <a:pt x="0" y="1764804"/>
                </a:lnTo>
                <a:lnTo>
                  <a:pt x="0" y="0"/>
                </a:lnTo>
                <a:close/>
              </a:path>
            </a:pathLst>
          </a:custGeom>
          <a:blipFill>
            <a:blip r:embed="rId3"/>
            <a:stretch>
              <a:fillRect l="0" t="0" r="0" b="0"/>
            </a:stretch>
          </a:blipFill>
        </p:spPr>
      </p:sp>
      <p:sp>
        <p:nvSpPr>
          <p:cNvPr name="TextBox 4" id="4"/>
          <p:cNvSpPr txBox="true"/>
          <p:nvPr/>
        </p:nvSpPr>
        <p:spPr>
          <a:xfrm rot="0">
            <a:off x="639431" y="3715945"/>
            <a:ext cx="12377505" cy="2667000"/>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 Hệ số tỉ lệ k thay đổi theo thời gian giúp cân bằng</a:t>
            </a:r>
            <a:r>
              <a:rPr lang="en-US" sz="3000">
                <a:solidFill>
                  <a:srgbClr val="000000"/>
                </a:solidFill>
                <a:latin typeface="Arial"/>
                <a:ea typeface="Arial"/>
                <a:cs typeface="Arial"/>
                <a:sym typeface="Arial"/>
              </a:rPr>
              <a:t> gi</a:t>
            </a:r>
            <a:r>
              <a:rPr lang="en-US" sz="3000">
                <a:solidFill>
                  <a:srgbClr val="000000"/>
                </a:solidFill>
                <a:latin typeface="Arial"/>
                <a:ea typeface="Arial"/>
                <a:cs typeface="Arial"/>
                <a:sym typeface="Arial"/>
              </a:rPr>
              <a:t>ữ</a:t>
            </a:r>
            <a:r>
              <a:rPr lang="en-US" sz="3000">
                <a:solidFill>
                  <a:srgbClr val="000000"/>
                </a:solidFill>
                <a:latin typeface="Arial"/>
                <a:ea typeface="Arial"/>
                <a:cs typeface="Arial"/>
                <a:sym typeface="Arial"/>
              </a:rPr>
              <a:t>a tìm kiếm </a:t>
            </a:r>
            <a:r>
              <a:rPr lang="en-US" sz="3000">
                <a:solidFill>
                  <a:srgbClr val="000000"/>
                </a:solidFill>
                <a:latin typeface="Arial"/>
                <a:ea typeface="Arial"/>
                <a:cs typeface="Arial"/>
                <a:sym typeface="Arial"/>
              </a:rPr>
              <a:t>rộ</a:t>
            </a:r>
            <a:r>
              <a:rPr lang="en-US" sz="3000">
                <a:solidFill>
                  <a:srgbClr val="000000"/>
                </a:solidFill>
                <a:latin typeface="Arial"/>
                <a:ea typeface="Arial"/>
                <a:cs typeface="Arial"/>
                <a:sym typeface="Arial"/>
              </a:rPr>
              <a:t>ng </a:t>
            </a:r>
            <a:r>
              <a:rPr lang="en-US" sz="3000">
                <a:solidFill>
                  <a:srgbClr val="000000"/>
                </a:solidFill>
                <a:latin typeface="Arial"/>
                <a:ea typeface="Arial"/>
                <a:cs typeface="Arial"/>
                <a:sym typeface="Arial"/>
              </a:rPr>
              <a:t>(</a:t>
            </a:r>
            <a:r>
              <a:rPr lang="en-US" sz="3000">
                <a:solidFill>
                  <a:srgbClr val="000000"/>
                </a:solidFill>
                <a:latin typeface="Arial"/>
                <a:ea typeface="Arial"/>
                <a:cs typeface="Arial"/>
                <a:sym typeface="Arial"/>
              </a:rPr>
              <a:t>đ</a:t>
            </a:r>
            <a:r>
              <a:rPr lang="en-US" sz="3000">
                <a:solidFill>
                  <a:srgbClr val="000000"/>
                </a:solidFill>
                <a:latin typeface="Arial"/>
                <a:ea typeface="Arial"/>
                <a:cs typeface="Arial"/>
                <a:sym typeface="Arial"/>
              </a:rPr>
              <a:t>ầu) và</a:t>
            </a:r>
            <a:r>
              <a:rPr lang="en-US" sz="3000">
                <a:solidFill>
                  <a:srgbClr val="000000"/>
                </a:solidFill>
                <a:latin typeface="Arial"/>
                <a:ea typeface="Arial"/>
                <a:cs typeface="Arial"/>
                <a:sym typeface="Arial"/>
              </a:rPr>
              <a:t> t</a:t>
            </a:r>
            <a:r>
              <a:rPr lang="en-US" sz="3000">
                <a:solidFill>
                  <a:srgbClr val="000000"/>
                </a:solidFill>
                <a:latin typeface="Arial"/>
                <a:ea typeface="Arial"/>
                <a:cs typeface="Arial"/>
                <a:sym typeface="Arial"/>
              </a:rPr>
              <a:t>i</a:t>
            </a:r>
            <a:r>
              <a:rPr lang="en-US" sz="3000">
                <a:solidFill>
                  <a:srgbClr val="000000"/>
                </a:solidFill>
                <a:latin typeface="Arial"/>
                <a:ea typeface="Arial"/>
                <a:cs typeface="Arial"/>
                <a:sym typeface="Arial"/>
              </a:rPr>
              <a:t>nh </a:t>
            </a:r>
            <a:r>
              <a:rPr lang="en-US" sz="3000">
                <a:solidFill>
                  <a:srgbClr val="000000"/>
                </a:solidFill>
                <a:latin typeface="Arial"/>
                <a:ea typeface="Arial"/>
                <a:cs typeface="Arial"/>
                <a:sym typeface="Arial"/>
              </a:rPr>
              <a:t>chỉ</a:t>
            </a:r>
            <a:r>
              <a:rPr lang="en-US" sz="3000">
                <a:solidFill>
                  <a:srgbClr val="000000"/>
                </a:solidFill>
                <a:latin typeface="Arial"/>
                <a:ea typeface="Arial"/>
                <a:cs typeface="Arial"/>
                <a:sym typeface="Arial"/>
              </a:rPr>
              <a:t>nh </a:t>
            </a:r>
            <a:r>
              <a:rPr lang="en-US" sz="3000">
                <a:solidFill>
                  <a:srgbClr val="000000"/>
                </a:solidFill>
                <a:latin typeface="Arial"/>
                <a:ea typeface="Arial"/>
                <a:cs typeface="Arial"/>
                <a:sym typeface="Arial"/>
              </a:rPr>
              <a:t>(cu</a:t>
            </a:r>
            <a:r>
              <a:rPr lang="en-US" sz="3000">
                <a:solidFill>
                  <a:srgbClr val="000000"/>
                </a:solidFill>
                <a:latin typeface="Arial"/>
                <a:ea typeface="Arial"/>
                <a:cs typeface="Arial"/>
                <a:sym typeface="Arial"/>
              </a:rPr>
              <a:t>ố</a:t>
            </a:r>
            <a:r>
              <a:rPr lang="en-US" sz="3000">
                <a:solidFill>
                  <a:srgbClr val="000000"/>
                </a:solidFill>
                <a:latin typeface="Arial"/>
                <a:ea typeface="Arial"/>
                <a:cs typeface="Arial"/>
                <a:sym typeface="Arial"/>
              </a:rPr>
              <a:t>i)</a:t>
            </a:r>
            <a:r>
              <a:rPr lang="en-US" sz="3000">
                <a:solidFill>
                  <a:srgbClr val="000000"/>
                </a:solidFill>
                <a:latin typeface="Arial"/>
                <a:ea typeface="Arial"/>
                <a:cs typeface="Arial"/>
                <a:sym typeface="Arial"/>
              </a:rPr>
              <a:t>.</a:t>
            </a:r>
          </a:p>
          <a:p>
            <a:pPr algn="l">
              <a:lnSpc>
                <a:spcPts val="4200"/>
              </a:lnSpc>
            </a:pPr>
            <a:r>
              <a:rPr lang="en-US" sz="3000">
                <a:solidFill>
                  <a:srgbClr val="000000"/>
                </a:solidFill>
                <a:latin typeface="Arial"/>
                <a:ea typeface="Arial"/>
                <a:cs typeface="Arial"/>
                <a:sym typeface="Arial"/>
              </a:rPr>
              <a:t>• Khi k nhỏ, ảnh ngược nằm xa (tìm kiếm rộng); khi k lớn, ảnh ngược thu hẹp lại gần (tinh chỉnh kết quả).</a:t>
            </a:r>
          </a:p>
          <a:p>
            <a:pPr algn="l">
              <a:lnSpc>
                <a:spcPts val="4200"/>
              </a:lnSpc>
            </a:pPr>
            <a:r>
              <a:rPr lang="en-US" sz="3000">
                <a:solidFill>
                  <a:srgbClr val="000000"/>
                </a:solidFill>
                <a:latin typeface="Arial"/>
                <a:ea typeface="Arial"/>
                <a:cs typeface="Arial"/>
                <a:sym typeface="Arial"/>
              </a:rPr>
              <a:t>• Biểu diễn toán học cho k được thể hiện như sau:</a:t>
            </a:r>
          </a:p>
        </p:txBody>
      </p:sp>
      <p:sp>
        <p:nvSpPr>
          <p:cNvPr name="Freeform 5" id="5"/>
          <p:cNvSpPr/>
          <p:nvPr/>
        </p:nvSpPr>
        <p:spPr>
          <a:xfrm flipH="false" flipV="false" rot="0">
            <a:off x="1029450" y="6440094"/>
            <a:ext cx="11597466" cy="2957354"/>
          </a:xfrm>
          <a:custGeom>
            <a:avLst/>
            <a:gdLst/>
            <a:ahLst/>
            <a:cxnLst/>
            <a:rect r="r" b="b" t="t" l="l"/>
            <a:pathLst>
              <a:path h="2957354" w="11597466">
                <a:moveTo>
                  <a:pt x="0" y="0"/>
                </a:moveTo>
                <a:lnTo>
                  <a:pt x="11597466" y="0"/>
                </a:lnTo>
                <a:lnTo>
                  <a:pt x="11597466" y="2957354"/>
                </a:lnTo>
                <a:lnTo>
                  <a:pt x="0" y="2957354"/>
                </a:lnTo>
                <a:lnTo>
                  <a:pt x="0" y="0"/>
                </a:lnTo>
                <a:close/>
              </a:path>
            </a:pathLst>
          </a:custGeom>
          <a:blipFill>
            <a:blip r:embed="rId4"/>
            <a:stretch>
              <a:fillRect l="0" t="0" r="0" b="0"/>
            </a:stretch>
          </a:blipFill>
        </p:spPr>
      </p:sp>
      <p:sp>
        <p:nvSpPr>
          <p:cNvPr name="TextBox 6" id="6"/>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3.1.1 Phương pháp thấu kính ngược</a:t>
            </a:r>
          </a:p>
        </p:txBody>
      </p:sp>
      <p:sp>
        <p:nvSpPr>
          <p:cNvPr name="TextBox 7" id="7"/>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29</a:t>
            </a:r>
          </a:p>
        </p:txBody>
      </p:sp>
      <p:sp>
        <p:nvSpPr>
          <p:cNvPr name="TextBox 8" id="8"/>
          <p:cNvSpPr txBox="true"/>
          <p:nvPr/>
        </p:nvSpPr>
        <p:spPr>
          <a:xfrm rot="0">
            <a:off x="639431" y="1364418"/>
            <a:ext cx="12377505" cy="533400"/>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 Mở rộng trong không</a:t>
            </a:r>
            <a:r>
              <a:rPr lang="en-US" sz="3000">
                <a:solidFill>
                  <a:srgbClr val="000000"/>
                </a:solidFill>
                <a:latin typeface="Arial"/>
                <a:ea typeface="Arial"/>
                <a:cs typeface="Arial"/>
                <a:sym typeface="Arial"/>
              </a:rPr>
              <a:t> gian d chiề</a:t>
            </a:r>
            <a:r>
              <a:rPr lang="en-US" sz="3000">
                <a:solidFill>
                  <a:srgbClr val="000000"/>
                </a:solidFill>
                <a:latin typeface="Arial"/>
                <a:ea typeface="Arial"/>
                <a:cs typeface="Arial"/>
                <a:sym typeface="Arial"/>
              </a:rPr>
              <a:t>u</a:t>
            </a:r>
            <a:r>
              <a:rPr lang="en-US" sz="3000">
                <a:solidFill>
                  <a:srgbClr val="000000"/>
                </a:solidFill>
                <a:latin typeface="Arial"/>
                <a:ea typeface="Arial"/>
                <a:cs typeface="Arial"/>
                <a:sym typeface="Arial"/>
              </a:rPr>
              <a:t> ta </a:t>
            </a:r>
            <a:r>
              <a:rPr lang="en-US" sz="3000">
                <a:solidFill>
                  <a:srgbClr val="000000"/>
                </a:solidFill>
                <a:latin typeface="Arial"/>
                <a:ea typeface="Arial"/>
                <a:cs typeface="Arial"/>
                <a:sym typeface="Arial"/>
              </a:rPr>
              <a:t>có:</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420045" y="4983866"/>
            <a:ext cx="7767942" cy="3631513"/>
          </a:xfrm>
          <a:custGeom>
            <a:avLst/>
            <a:gdLst/>
            <a:ahLst/>
            <a:cxnLst/>
            <a:rect r="r" b="b" t="t" l="l"/>
            <a:pathLst>
              <a:path h="3631513" w="7767942">
                <a:moveTo>
                  <a:pt x="0" y="0"/>
                </a:moveTo>
                <a:lnTo>
                  <a:pt x="7767942" y="0"/>
                </a:lnTo>
                <a:lnTo>
                  <a:pt x="7767942" y="3631513"/>
                </a:lnTo>
                <a:lnTo>
                  <a:pt x="0" y="3631513"/>
                </a:lnTo>
                <a:lnTo>
                  <a:pt x="0" y="0"/>
                </a:lnTo>
                <a:close/>
              </a:path>
            </a:pathLst>
          </a:custGeom>
          <a:blipFill>
            <a:blip r:embed="rId3"/>
            <a:stretch>
              <a:fillRect l="0" t="0" r="0" b="0"/>
            </a:stretch>
          </a:blipFill>
        </p:spPr>
      </p:sp>
      <p:sp>
        <p:nvSpPr>
          <p:cNvPr name="TextBox 4" id="4"/>
          <p:cNvSpPr txBox="true"/>
          <p:nvPr/>
        </p:nvSpPr>
        <p:spPr>
          <a:xfrm rot="0">
            <a:off x="639431" y="1463040"/>
            <a:ext cx="12376736" cy="3200400"/>
          </a:xfrm>
          <a:prstGeom prst="rect">
            <a:avLst/>
          </a:prstGeom>
        </p:spPr>
        <p:txBody>
          <a:bodyPr anchor="t" rtlCol="false" tIns="0" lIns="0" bIns="0" rIns="0">
            <a:spAutoFit/>
          </a:bodyPr>
          <a:lstStyle/>
          <a:p>
            <a:pPr algn="just">
              <a:lnSpc>
                <a:spcPts val="4200"/>
              </a:lnSpc>
            </a:pPr>
            <a:r>
              <a:rPr lang="en-US" sz="3000" b="true">
                <a:solidFill>
                  <a:srgbClr val="000000"/>
                </a:solidFill>
                <a:latin typeface="Arial Bold"/>
                <a:ea typeface="Arial Bold"/>
                <a:cs typeface="Arial Bold"/>
                <a:sym typeface="Arial Bold"/>
              </a:rPr>
              <a:t>• Tổng quan:</a:t>
            </a:r>
            <a:r>
              <a:rPr lang="en-US" sz="3000">
                <a:solidFill>
                  <a:srgbClr val="000000"/>
                </a:solidFill>
                <a:latin typeface="Arial"/>
                <a:ea typeface="Arial"/>
                <a:cs typeface="Arial"/>
                <a:sym typeface="Arial"/>
              </a:rPr>
              <a:t> Meta-heuristic là phương pháp phổ biến nhờ sự đơn giản, linh hoạt và không cần đạo hàm. Swarm Intelligence (SI - Trí tuệ bầy đàn) là một nhánh của Meta-heuristic, lấy cảm hứng từ hành vi của các loài trong tự nhiên như kiến, chim, cá.</a:t>
            </a:r>
          </a:p>
          <a:p>
            <a:pPr algn="just">
              <a:lnSpc>
                <a:spcPts val="4200"/>
              </a:lnSpc>
            </a:pPr>
          </a:p>
          <a:p>
            <a:pPr algn="just">
              <a:lnSpc>
                <a:spcPts val="4200"/>
              </a:lnSpc>
            </a:pPr>
            <a:r>
              <a:rPr lang="en-US" sz="3000" b="true">
                <a:solidFill>
                  <a:srgbClr val="000000"/>
                </a:solidFill>
                <a:latin typeface="Arial Bold"/>
                <a:ea typeface="Arial Bold"/>
                <a:cs typeface="Arial Bold"/>
                <a:sym typeface="Arial Bold"/>
              </a:rPr>
              <a:t>• Cơ chế hoạt động:</a:t>
            </a:r>
            <a:r>
              <a:rPr lang="en-US" sz="3000">
                <a:solidFill>
                  <a:srgbClr val="000000"/>
                </a:solidFill>
                <a:latin typeface="Arial"/>
                <a:ea typeface="Arial"/>
                <a:cs typeface="Arial"/>
                <a:sym typeface="Arial"/>
              </a:rPr>
              <a:t> Quá trình tìm kiếm luôn chia làm 2 giai đoạn chính:</a:t>
            </a:r>
          </a:p>
        </p:txBody>
      </p:sp>
      <p:sp>
        <p:nvSpPr>
          <p:cNvPr name="TextBox 5" id="5"/>
          <p:cNvSpPr txBox="true"/>
          <p:nvPr/>
        </p:nvSpPr>
        <p:spPr>
          <a:xfrm rot="0">
            <a:off x="639431" y="133213"/>
            <a:ext cx="12841843"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1. Giới thiệu về phương pháp tối ưu Meta-heuristic</a:t>
            </a:r>
          </a:p>
        </p:txBody>
      </p:sp>
      <p:sp>
        <p:nvSpPr>
          <p:cNvPr name="TextBox 6" id="6"/>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3</a:t>
            </a:r>
          </a:p>
        </p:txBody>
      </p:sp>
      <p:sp>
        <p:nvSpPr>
          <p:cNvPr name="TextBox 7" id="7"/>
          <p:cNvSpPr txBox="true"/>
          <p:nvPr/>
        </p:nvSpPr>
        <p:spPr>
          <a:xfrm rot="0">
            <a:off x="639431" y="4796790"/>
            <a:ext cx="5064884" cy="3733800"/>
          </a:xfrm>
          <a:prstGeom prst="rect">
            <a:avLst/>
          </a:prstGeom>
        </p:spPr>
        <p:txBody>
          <a:bodyPr anchor="t" rtlCol="false" tIns="0" lIns="0" bIns="0" rIns="0">
            <a:spAutoFit/>
          </a:bodyPr>
          <a:lstStyle/>
          <a:p>
            <a:pPr algn="l" marL="647703" indent="-323852" lvl="1">
              <a:lnSpc>
                <a:spcPts val="4200"/>
              </a:lnSpc>
              <a:buFont typeface="Arial"/>
              <a:buChar char="•"/>
            </a:pPr>
            <a:r>
              <a:rPr lang="en-US" sz="3000">
                <a:solidFill>
                  <a:srgbClr val="000000"/>
                </a:solidFill>
                <a:latin typeface="Arial"/>
                <a:ea typeface="Arial"/>
                <a:cs typeface="Arial"/>
                <a:sym typeface="Arial"/>
              </a:rPr>
              <a:t>Khám phá (Exploration): Tìm kiếm vùng mới trong không gian rộng.</a:t>
            </a:r>
          </a:p>
          <a:p>
            <a:pPr algn="l" marL="647703" indent="-323852" lvl="1">
              <a:lnSpc>
                <a:spcPts val="4200"/>
              </a:lnSpc>
              <a:buFont typeface="Arial"/>
              <a:buChar char="•"/>
            </a:pPr>
            <a:r>
              <a:rPr lang="en-US" sz="3000">
                <a:solidFill>
                  <a:srgbClr val="000000"/>
                </a:solidFill>
                <a:latin typeface="Arial"/>
                <a:ea typeface="Arial"/>
                <a:cs typeface="Arial"/>
                <a:sym typeface="Arial"/>
              </a:rPr>
              <a:t>Tiếp cận/Khai thác (Exploitation): Tập trung tìm lời giải tốt nhất tại vùng đã phát hiện.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98994" y="3388880"/>
            <a:ext cx="12527537" cy="4290682"/>
          </a:xfrm>
          <a:custGeom>
            <a:avLst/>
            <a:gdLst/>
            <a:ahLst/>
            <a:cxnLst/>
            <a:rect r="r" b="b" t="t" l="l"/>
            <a:pathLst>
              <a:path h="4290682" w="12527537">
                <a:moveTo>
                  <a:pt x="0" y="0"/>
                </a:moveTo>
                <a:lnTo>
                  <a:pt x="12527537" y="0"/>
                </a:lnTo>
                <a:lnTo>
                  <a:pt x="12527537" y="4290682"/>
                </a:lnTo>
                <a:lnTo>
                  <a:pt x="0" y="4290682"/>
                </a:lnTo>
                <a:lnTo>
                  <a:pt x="0" y="0"/>
                </a:lnTo>
                <a:close/>
              </a:path>
            </a:pathLst>
          </a:custGeom>
          <a:blipFill>
            <a:blip r:embed="rId3"/>
            <a:stretch>
              <a:fillRect l="0" t="0" r="0" b="0"/>
            </a:stretch>
          </a:blipFill>
        </p:spPr>
      </p:sp>
      <p:sp>
        <p:nvSpPr>
          <p:cNvPr name="TextBox 4" id="4"/>
          <p:cNvSpPr txBox="true"/>
          <p:nvPr/>
        </p:nvSpPr>
        <p:spPr>
          <a:xfrm rot="0">
            <a:off x="598994" y="1526875"/>
            <a:ext cx="12377505" cy="1626235"/>
          </a:xfrm>
          <a:prstGeom prst="rect">
            <a:avLst/>
          </a:prstGeom>
        </p:spPr>
        <p:txBody>
          <a:bodyPr anchor="t" rtlCol="false" tIns="0" lIns="0" bIns="0" rIns="0">
            <a:spAutoFit/>
          </a:bodyPr>
          <a:lstStyle/>
          <a:p>
            <a:pPr algn="l">
              <a:lnSpc>
                <a:spcPts val="4340"/>
              </a:lnSpc>
            </a:pPr>
            <a:r>
              <a:rPr lang="en-US" sz="3100">
                <a:solidFill>
                  <a:srgbClr val="000000"/>
                </a:solidFill>
                <a:latin typeface="Arial"/>
                <a:ea typeface="Arial"/>
                <a:cs typeface="Arial"/>
                <a:sym typeface="Arial"/>
              </a:rPr>
              <a:t>•</a:t>
            </a:r>
            <a:r>
              <a:rPr lang="en-US" sz="3100" b="true">
                <a:solidFill>
                  <a:srgbClr val="000000"/>
                </a:solidFill>
                <a:latin typeface="Arial Bold"/>
                <a:ea typeface="Arial Bold"/>
                <a:cs typeface="Arial Bold"/>
                <a:sym typeface="Arial Bold"/>
              </a:rPr>
              <a:t> Vấn đề:</a:t>
            </a:r>
            <a:r>
              <a:rPr lang="en-US" sz="3100">
                <a:solidFill>
                  <a:srgbClr val="000000"/>
                </a:solidFill>
                <a:latin typeface="Arial"/>
                <a:ea typeface="Arial"/>
                <a:cs typeface="Arial"/>
                <a:sym typeface="Arial"/>
              </a:rPr>
              <a:t> Biến a giảm tuyến tính (từ 2 về 0) chia đều 50% thời gian tìm kiếm và 50% khai thác, không phản ánh đúng quá trình thực tế.</a:t>
            </a:r>
          </a:p>
          <a:p>
            <a:pPr algn="l">
              <a:lnSpc>
                <a:spcPts val="4340"/>
              </a:lnSpc>
            </a:pPr>
            <a:r>
              <a:rPr lang="en-US" sz="3100" b="true">
                <a:solidFill>
                  <a:srgbClr val="000000"/>
                </a:solidFill>
                <a:latin typeface="Arial Bold"/>
                <a:ea typeface="Arial Bold"/>
                <a:cs typeface="Arial Bold"/>
                <a:sym typeface="Arial Bold"/>
              </a:rPr>
              <a:t>• Cải tiến:</a:t>
            </a:r>
            <a:r>
              <a:rPr lang="en-US" sz="3100">
                <a:solidFill>
                  <a:srgbClr val="000000"/>
                </a:solidFill>
                <a:latin typeface="Arial"/>
                <a:ea typeface="Arial"/>
                <a:cs typeface="Arial"/>
                <a:sym typeface="Arial"/>
              </a:rPr>
              <a:t> Sử dụng hàm phi tuyến (Non-linear) hình mũ:</a:t>
            </a:r>
          </a:p>
        </p:txBody>
      </p:sp>
      <p:sp>
        <p:nvSpPr>
          <p:cNvPr name="TextBox 5" id="5"/>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3.1.2 Điều chỉnh biến điều khiển a phi tuyến </a:t>
            </a:r>
          </a:p>
        </p:txBody>
      </p:sp>
      <p:sp>
        <p:nvSpPr>
          <p:cNvPr name="TextBox 6" id="6"/>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34656" y="1336750"/>
            <a:ext cx="8063013" cy="6208520"/>
          </a:xfrm>
          <a:custGeom>
            <a:avLst/>
            <a:gdLst/>
            <a:ahLst/>
            <a:cxnLst/>
            <a:rect r="r" b="b" t="t" l="l"/>
            <a:pathLst>
              <a:path h="6208520" w="8063013">
                <a:moveTo>
                  <a:pt x="0" y="0"/>
                </a:moveTo>
                <a:lnTo>
                  <a:pt x="8063013" y="0"/>
                </a:lnTo>
                <a:lnTo>
                  <a:pt x="8063013" y="6208520"/>
                </a:lnTo>
                <a:lnTo>
                  <a:pt x="0" y="6208520"/>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3.1.2 Điều chỉnh biến điều khiển a phi tuyến </a:t>
            </a:r>
          </a:p>
        </p:txBody>
      </p:sp>
      <p:sp>
        <p:nvSpPr>
          <p:cNvPr name="TextBox 5" id="5"/>
          <p:cNvSpPr txBox="true"/>
          <p:nvPr/>
        </p:nvSpPr>
        <p:spPr>
          <a:xfrm rot="0">
            <a:off x="8536227" y="1686061"/>
            <a:ext cx="4583116" cy="4883785"/>
          </a:xfrm>
          <a:prstGeom prst="rect">
            <a:avLst/>
          </a:prstGeom>
        </p:spPr>
        <p:txBody>
          <a:bodyPr anchor="t" rtlCol="false" tIns="0" lIns="0" bIns="0" rIns="0">
            <a:spAutoFit/>
          </a:bodyPr>
          <a:lstStyle/>
          <a:p>
            <a:pPr algn="l">
              <a:lnSpc>
                <a:spcPts val="4340"/>
              </a:lnSpc>
            </a:pPr>
            <a:r>
              <a:rPr lang="en-US" sz="3100" b="true">
                <a:solidFill>
                  <a:srgbClr val="000000"/>
                </a:solidFill>
                <a:latin typeface="Arial Bold"/>
                <a:ea typeface="Arial Bold"/>
                <a:cs typeface="Arial Bold"/>
                <a:sym typeface="Arial Bold"/>
              </a:rPr>
              <a:t>• Hiệu quả:</a:t>
            </a:r>
          </a:p>
          <a:p>
            <a:pPr algn="l" marL="669293" indent="-334646" lvl="1">
              <a:lnSpc>
                <a:spcPts val="4340"/>
              </a:lnSpc>
              <a:buFont typeface="Arial"/>
              <a:buChar char="•"/>
            </a:pPr>
            <a:r>
              <a:rPr lang="en-US" sz="3100">
                <a:solidFill>
                  <a:srgbClr val="000000"/>
                </a:solidFill>
                <a:latin typeface="Arial"/>
                <a:ea typeface="Arial"/>
                <a:cs typeface="Arial"/>
                <a:sym typeface="Arial"/>
              </a:rPr>
              <a:t>Giảm thời gian tìm kiếm (Exploration) xuống còn khoảng 25%.</a:t>
            </a:r>
          </a:p>
          <a:p>
            <a:pPr algn="l" marL="669293" indent="-334646" lvl="1">
              <a:lnSpc>
                <a:spcPts val="4340"/>
              </a:lnSpc>
              <a:buFont typeface="Arial"/>
              <a:buChar char="•"/>
            </a:pPr>
            <a:r>
              <a:rPr lang="en-US" sz="3100">
                <a:solidFill>
                  <a:srgbClr val="000000"/>
                </a:solidFill>
                <a:latin typeface="Arial"/>
                <a:ea typeface="Arial"/>
                <a:cs typeface="Arial"/>
                <a:sym typeface="Arial"/>
              </a:rPr>
              <a:t>Tăng thời gian khai thác (Exploitation) lên 75% để tập trung tinh chỉnh điểm tối ưu.</a:t>
            </a:r>
          </a:p>
        </p:txBody>
      </p:sp>
      <p:sp>
        <p:nvSpPr>
          <p:cNvPr name="TextBox 6" id="6"/>
          <p:cNvSpPr txBox="true"/>
          <p:nvPr/>
        </p:nvSpPr>
        <p:spPr>
          <a:xfrm rot="0">
            <a:off x="1114425" y="7636763"/>
            <a:ext cx="7129214" cy="391794"/>
          </a:xfrm>
          <a:prstGeom prst="rect">
            <a:avLst/>
          </a:prstGeom>
        </p:spPr>
        <p:txBody>
          <a:bodyPr anchor="t" rtlCol="false" tIns="0" lIns="0" bIns="0" rIns="0">
            <a:spAutoFit/>
          </a:bodyPr>
          <a:lstStyle/>
          <a:p>
            <a:pPr algn="ctr">
              <a:lnSpc>
                <a:spcPts val="3080"/>
              </a:lnSpc>
            </a:pPr>
            <a:r>
              <a:rPr lang="en-US" sz="2200" i="true">
                <a:solidFill>
                  <a:srgbClr val="475DAC"/>
                </a:solidFill>
                <a:latin typeface="Arial Italics"/>
                <a:ea typeface="Arial Italics"/>
                <a:cs typeface="Arial Italics"/>
                <a:sym typeface="Arial Italics"/>
              </a:rPr>
              <a:t>Đường</a:t>
            </a:r>
            <a:r>
              <a:rPr lang="en-US" sz="2200" i="true">
                <a:solidFill>
                  <a:srgbClr val="475DAC"/>
                </a:solidFill>
                <a:latin typeface="Arial Italics"/>
                <a:ea typeface="Arial Italics"/>
                <a:cs typeface="Arial Italics"/>
                <a:sym typeface="Arial Italics"/>
              </a:rPr>
              <a:t> cong giảm tuyến tính và phi tuyến của tham số a. </a:t>
            </a:r>
          </a:p>
        </p:txBody>
      </p:sp>
      <p:sp>
        <p:nvSpPr>
          <p:cNvPr name="TextBox 7" id="7"/>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482571"/>
            <a:ext cx="12527537" cy="5624195"/>
          </a:xfrm>
          <a:prstGeom prst="rect">
            <a:avLst/>
          </a:prstGeom>
        </p:spPr>
        <p:txBody>
          <a:bodyPr anchor="t" rtlCol="false" tIns="0" lIns="0" bIns="0" rIns="0">
            <a:spAutoFit/>
          </a:bodyPr>
          <a:lstStyle/>
          <a:p>
            <a:pPr algn="l">
              <a:lnSpc>
                <a:spcPts val="4479"/>
              </a:lnSpc>
            </a:pPr>
            <a:r>
              <a:rPr lang="en-US" sz="3199" b="true">
                <a:solidFill>
                  <a:srgbClr val="000000"/>
                </a:solidFill>
                <a:latin typeface="Arial Bold"/>
                <a:ea typeface="Arial Bold"/>
                <a:cs typeface="Arial Bold"/>
                <a:sym typeface="Arial Bold"/>
              </a:rPr>
              <a:t>• Vấn đề:</a:t>
            </a:r>
            <a:r>
              <a:rPr lang="en-US" sz="3199">
                <a:solidFill>
                  <a:srgbClr val="000000"/>
                </a:solidFill>
                <a:latin typeface="Arial"/>
                <a:ea typeface="Arial"/>
                <a:cs typeface="Arial"/>
                <a:sym typeface="Arial"/>
              </a:rPr>
              <a:t> Nếu Alpha/Beta bị kẹt hoặc lệch hướng, các con khác đi theo sẽ sai, gây lãng phí thời gian.</a:t>
            </a:r>
          </a:p>
          <a:p>
            <a:pPr algn="l">
              <a:lnSpc>
                <a:spcPts val="4479"/>
              </a:lnSpc>
            </a:pPr>
            <a:r>
              <a:rPr lang="en-US" sz="3199" b="true">
                <a:solidFill>
                  <a:srgbClr val="000000"/>
                </a:solidFill>
                <a:latin typeface="Arial Bold"/>
                <a:ea typeface="Arial Bold"/>
                <a:cs typeface="Arial Bold"/>
                <a:sym typeface="Arial Bold"/>
              </a:rPr>
              <a:t>• Giải pháp:</a:t>
            </a:r>
            <a:r>
              <a:rPr lang="en-US" sz="3199">
                <a:solidFill>
                  <a:srgbClr val="000000"/>
                </a:solidFill>
                <a:latin typeface="Arial"/>
                <a:ea typeface="Arial"/>
                <a:cs typeface="Arial"/>
                <a:sym typeface="Arial"/>
              </a:rPr>
              <a:t> Kết hợp ý tưởng từ thuật toán TSA và PSO (Particle Swarm Optimization).</a:t>
            </a:r>
          </a:p>
          <a:p>
            <a:pPr algn="l">
              <a:lnSpc>
                <a:spcPts val="4479"/>
              </a:lnSpc>
            </a:pPr>
            <a:r>
              <a:rPr lang="en-US" sz="3199" b="true">
                <a:solidFill>
                  <a:srgbClr val="000000"/>
                </a:solidFill>
                <a:latin typeface="Arial Bold"/>
                <a:ea typeface="Arial Bold"/>
                <a:cs typeface="Arial Bold"/>
                <a:sym typeface="Arial Bold"/>
              </a:rPr>
              <a:t>• Cơ chế mới:</a:t>
            </a:r>
          </a:p>
          <a:p>
            <a:pPr algn="l">
              <a:lnSpc>
                <a:spcPts val="4479"/>
              </a:lnSpc>
            </a:pPr>
            <a:r>
              <a:rPr lang="en-US" sz="3199">
                <a:solidFill>
                  <a:srgbClr val="000000"/>
                </a:solidFill>
                <a:latin typeface="Arial"/>
                <a:ea typeface="Arial"/>
                <a:cs typeface="Arial"/>
                <a:sym typeface="Arial"/>
              </a:rPr>
              <a:t>Vị trí mới không chỉ phụ thuộc vào Alpha/Beta mà còn phụ thuộc vào:</a:t>
            </a:r>
          </a:p>
          <a:p>
            <a:pPr algn="l" marL="690879" indent="-345439" lvl="1">
              <a:lnSpc>
                <a:spcPts val="4479"/>
              </a:lnSpc>
              <a:buFont typeface="Arial"/>
              <a:buChar char="•"/>
            </a:pPr>
            <a:r>
              <a:rPr lang="en-US" sz="3199">
                <a:solidFill>
                  <a:srgbClr val="000000"/>
                </a:solidFill>
                <a:latin typeface="Arial"/>
                <a:ea typeface="Arial"/>
                <a:cs typeface="Arial"/>
                <a:sym typeface="Arial"/>
              </a:rPr>
              <a:t>Trí nhớ cá thể: Vị trí tốt nhất của bản thân (</a:t>
            </a:r>
            <a:r>
              <a:rPr lang="en-US" sz="3199" i="true">
                <a:solidFill>
                  <a:srgbClr val="000000"/>
                </a:solidFill>
                <a:latin typeface="Arial Italics"/>
                <a:ea typeface="Arial Italics"/>
                <a:cs typeface="Arial Italics"/>
                <a:sym typeface="Arial Italics"/>
              </a:rPr>
              <a:t>pbest</a:t>
            </a:r>
            <a:r>
              <a:rPr lang="en-US" sz="3199">
                <a:solidFill>
                  <a:srgbClr val="000000"/>
                </a:solidFill>
                <a:latin typeface="Arial"/>
                <a:ea typeface="Arial"/>
                <a:cs typeface="Arial"/>
                <a:sym typeface="Arial"/>
              </a:rPr>
              <a:t>).</a:t>
            </a:r>
          </a:p>
          <a:p>
            <a:pPr algn="l" marL="690879" indent="-345439" lvl="1">
              <a:lnSpc>
                <a:spcPts val="4479"/>
              </a:lnSpc>
              <a:buFont typeface="Arial"/>
              <a:buChar char="•"/>
            </a:pPr>
            <a:r>
              <a:rPr lang="en-US" sz="3199">
                <a:solidFill>
                  <a:srgbClr val="000000"/>
                </a:solidFill>
                <a:latin typeface="Arial"/>
                <a:ea typeface="Arial"/>
                <a:cs typeface="Arial"/>
                <a:sym typeface="Arial"/>
              </a:rPr>
              <a:t>Ngẫu nhiên: Các hệ số tin cậy </a:t>
            </a:r>
            <a:r>
              <a:rPr lang="en-US" sz="3199" i="true">
                <a:solidFill>
                  <a:srgbClr val="000000"/>
                </a:solidFill>
                <a:latin typeface="Arial Italics"/>
                <a:ea typeface="Arial Italics"/>
                <a:cs typeface="Arial Italics"/>
                <a:sym typeface="Arial Italics"/>
              </a:rPr>
              <a:t>b1</a:t>
            </a:r>
            <a:r>
              <a:rPr lang="en-US" sz="3199">
                <a:solidFill>
                  <a:srgbClr val="000000"/>
                </a:solidFill>
                <a:latin typeface="Arial"/>
                <a:ea typeface="Arial"/>
                <a:cs typeface="Arial"/>
                <a:sym typeface="Arial"/>
              </a:rPr>
              <a:t>,</a:t>
            </a:r>
            <a:r>
              <a:rPr lang="en-US" sz="3199" i="true">
                <a:solidFill>
                  <a:srgbClr val="000000"/>
                </a:solidFill>
                <a:latin typeface="Arial Italics"/>
                <a:ea typeface="Arial Italics"/>
                <a:cs typeface="Arial Italics"/>
                <a:sym typeface="Arial Italics"/>
              </a:rPr>
              <a:t> b2</a:t>
            </a:r>
            <a:r>
              <a:rPr lang="en-US" sz="3199">
                <a:solidFill>
                  <a:srgbClr val="000000"/>
                </a:solidFill>
                <a:latin typeface="Arial"/>
                <a:ea typeface="Arial"/>
                <a:cs typeface="Arial"/>
                <a:sym typeface="Arial"/>
              </a:rPr>
              <a:t>.</a:t>
            </a:r>
          </a:p>
          <a:p>
            <a:pPr algn="l">
              <a:lnSpc>
                <a:spcPts val="4479"/>
              </a:lnSpc>
            </a:pPr>
            <a:r>
              <a:rPr lang="en-US" sz="3199">
                <a:solidFill>
                  <a:srgbClr val="000000"/>
                </a:solidFill>
                <a:latin typeface="Arial"/>
                <a:ea typeface="Arial"/>
                <a:cs typeface="Arial"/>
                <a:sym typeface="Arial"/>
              </a:rPr>
              <a:t>→ Giúp tăng sự đa dạng hướng đi, tránh việc cả bầy cùng lao vào ngõ cụt.</a:t>
            </a:r>
          </a:p>
        </p:txBody>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3.1.3 Điều chỉnh cơ chế tìm kiếm </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97566" y="1518460"/>
            <a:ext cx="12611268" cy="5848475"/>
          </a:xfrm>
          <a:custGeom>
            <a:avLst/>
            <a:gdLst/>
            <a:ahLst/>
            <a:cxnLst/>
            <a:rect r="r" b="b" t="t" l="l"/>
            <a:pathLst>
              <a:path h="5848475" w="12611268">
                <a:moveTo>
                  <a:pt x="0" y="0"/>
                </a:moveTo>
                <a:lnTo>
                  <a:pt x="12611267" y="0"/>
                </a:lnTo>
                <a:lnTo>
                  <a:pt x="12611267" y="5848476"/>
                </a:lnTo>
                <a:lnTo>
                  <a:pt x="0" y="5848476"/>
                </a:lnTo>
                <a:lnTo>
                  <a:pt x="0" y="0"/>
                </a:lnTo>
                <a:close/>
              </a:path>
            </a:pathLst>
          </a:custGeom>
          <a:blipFill>
            <a:blip r:embed="rId3"/>
            <a:stretch>
              <a:fillRect l="0" t="0" r="0" b="0"/>
            </a:stretch>
          </a:blipFill>
        </p:spPr>
      </p:sp>
      <p:sp>
        <p:nvSpPr>
          <p:cNvPr name="Freeform 4" id="4"/>
          <p:cNvSpPr/>
          <p:nvPr/>
        </p:nvSpPr>
        <p:spPr>
          <a:xfrm flipH="false" flipV="false" rot="0">
            <a:off x="638273" y="7658936"/>
            <a:ext cx="8538520" cy="490965"/>
          </a:xfrm>
          <a:custGeom>
            <a:avLst/>
            <a:gdLst/>
            <a:ahLst/>
            <a:cxnLst/>
            <a:rect r="r" b="b" t="t" l="l"/>
            <a:pathLst>
              <a:path h="490965" w="8538520">
                <a:moveTo>
                  <a:pt x="0" y="0"/>
                </a:moveTo>
                <a:lnTo>
                  <a:pt x="8538520" y="0"/>
                </a:lnTo>
                <a:lnTo>
                  <a:pt x="8538520" y="490965"/>
                </a:lnTo>
                <a:lnTo>
                  <a:pt x="0" y="490965"/>
                </a:lnTo>
                <a:lnTo>
                  <a:pt x="0" y="0"/>
                </a:lnTo>
                <a:close/>
              </a:path>
            </a:pathLst>
          </a:custGeom>
          <a:blipFill>
            <a:blip r:embed="rId4"/>
            <a:stretch>
              <a:fillRect l="0" t="0" r="0" b="0"/>
            </a:stretch>
          </a:blipFill>
        </p:spPr>
      </p:sp>
      <p:sp>
        <p:nvSpPr>
          <p:cNvPr name="TextBox 5" id="5"/>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3.1.3 Điều chỉnh cơ chế tìm kiếm </a:t>
            </a:r>
          </a:p>
        </p:txBody>
      </p:sp>
      <p:sp>
        <p:nvSpPr>
          <p:cNvPr name="TextBox 6" id="6"/>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17954" y="1371210"/>
            <a:ext cx="11370492" cy="8144115"/>
          </a:xfrm>
          <a:custGeom>
            <a:avLst/>
            <a:gdLst/>
            <a:ahLst/>
            <a:cxnLst/>
            <a:rect r="r" b="b" t="t" l="l"/>
            <a:pathLst>
              <a:path h="8144115" w="11370492">
                <a:moveTo>
                  <a:pt x="0" y="0"/>
                </a:moveTo>
                <a:lnTo>
                  <a:pt x="11370491" y="0"/>
                </a:lnTo>
                <a:lnTo>
                  <a:pt x="11370491" y="8144114"/>
                </a:lnTo>
                <a:lnTo>
                  <a:pt x="0" y="8144114"/>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Mã giả của thuật toán IGWO </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3.2 IGWO 2020 (by Nadimi-Shahraki et al.)</a:t>
            </a:r>
          </a:p>
        </p:txBody>
      </p:sp>
      <p:sp>
        <p:nvSpPr>
          <p:cNvPr name="TextBox 4" id="4"/>
          <p:cNvSpPr txBox="true"/>
          <p:nvPr/>
        </p:nvSpPr>
        <p:spPr>
          <a:xfrm rot="0">
            <a:off x="639431" y="1535543"/>
            <a:ext cx="12527537" cy="6983730"/>
          </a:xfrm>
          <a:prstGeom prst="rect">
            <a:avLst/>
          </a:prstGeom>
        </p:spPr>
        <p:txBody>
          <a:bodyPr anchor="t" rtlCol="false" tIns="0" lIns="0" bIns="0" rIns="0">
            <a:spAutoFit/>
          </a:bodyPr>
          <a:lstStyle/>
          <a:p>
            <a:pPr algn="l">
              <a:lnSpc>
                <a:spcPts val="4620"/>
              </a:lnSpc>
            </a:pPr>
            <a:r>
              <a:rPr lang="en-US" sz="3300">
                <a:solidFill>
                  <a:srgbClr val="000000"/>
                </a:solidFill>
                <a:latin typeface="Arial"/>
                <a:ea typeface="Arial"/>
                <a:cs typeface="Arial"/>
                <a:sym typeface="Arial"/>
              </a:rPr>
              <a:t>• Tác giả: Nadimi-Shahraki, Shokooh Taghian, Seyedali Mirjalili.</a:t>
            </a:r>
          </a:p>
          <a:p>
            <a:pPr algn="l">
              <a:lnSpc>
                <a:spcPts val="4620"/>
              </a:lnSpc>
            </a:pPr>
            <a:r>
              <a:rPr lang="en-US" sz="3300">
                <a:solidFill>
                  <a:srgbClr val="000000"/>
                </a:solidFill>
                <a:latin typeface="Arial"/>
                <a:ea typeface="Arial"/>
                <a:cs typeface="Arial"/>
                <a:sym typeface="Arial"/>
              </a:rPr>
              <a:t>• Chiến lược DLH (Dimension Learning-based Hunting):</a:t>
            </a:r>
          </a:p>
          <a:p>
            <a:pPr algn="l" marL="712472" indent="-356236" lvl="1">
              <a:lnSpc>
                <a:spcPts val="4620"/>
              </a:lnSpc>
              <a:buFont typeface="Arial"/>
              <a:buChar char="•"/>
            </a:pPr>
            <a:r>
              <a:rPr lang="en-US" sz="3300">
                <a:solidFill>
                  <a:srgbClr val="000000"/>
                </a:solidFill>
                <a:latin typeface="Arial"/>
                <a:ea typeface="Arial"/>
                <a:cs typeface="Arial"/>
                <a:sym typeface="Arial"/>
              </a:rPr>
              <a:t>Mô phỏng hành vi: Sói không chỉ săn theo đàn mà còn săn mồi theo cá thể.</a:t>
            </a:r>
          </a:p>
          <a:p>
            <a:pPr algn="l" marL="712472" indent="-356236" lvl="1">
              <a:lnSpc>
                <a:spcPts val="4620"/>
              </a:lnSpc>
              <a:buFont typeface="Arial"/>
              <a:buChar char="•"/>
            </a:pPr>
            <a:r>
              <a:rPr lang="en-US" sz="3300">
                <a:solidFill>
                  <a:srgbClr val="000000"/>
                </a:solidFill>
                <a:latin typeface="Arial"/>
                <a:ea typeface="Arial"/>
                <a:cs typeface="Arial"/>
                <a:sym typeface="Arial"/>
              </a:rPr>
              <a:t>Cách thức:</a:t>
            </a:r>
          </a:p>
          <a:p>
            <a:pPr algn="l" marL="712472" indent="-356236" lvl="1">
              <a:lnSpc>
                <a:spcPts val="4620"/>
              </a:lnSpc>
              <a:buAutoNum type="arabicPeriod" startAt="1"/>
            </a:pPr>
            <a:r>
              <a:rPr lang="en-US" sz="3300">
                <a:solidFill>
                  <a:srgbClr val="000000"/>
                </a:solidFill>
                <a:latin typeface="Arial"/>
                <a:ea typeface="Arial"/>
                <a:cs typeface="Arial"/>
                <a:sym typeface="Arial"/>
              </a:rPr>
              <a:t>Xây dựng một "vùng lân cận" (Neighborhood) cho mỗi con sói dựa trên bán kính R_i (khoảng cách Euclid).</a:t>
            </a:r>
          </a:p>
          <a:p>
            <a:pPr algn="l" marL="712472" indent="-356236" lvl="1">
              <a:lnSpc>
                <a:spcPts val="4620"/>
              </a:lnSpc>
              <a:buAutoNum type="arabicPeriod" startAt="1"/>
            </a:pPr>
            <a:r>
              <a:rPr lang="en-US" sz="3300">
                <a:solidFill>
                  <a:srgbClr val="000000"/>
                </a:solidFill>
                <a:latin typeface="Arial"/>
                <a:ea typeface="Arial"/>
                <a:cs typeface="Arial"/>
                <a:sym typeface="Arial"/>
              </a:rPr>
              <a:t> </a:t>
            </a:r>
            <a:r>
              <a:rPr lang="en-US" sz="3300">
                <a:solidFill>
                  <a:srgbClr val="000000"/>
                </a:solidFill>
                <a:latin typeface="Arial"/>
                <a:ea typeface="Arial"/>
                <a:cs typeface="Arial"/>
                <a:sym typeface="Arial"/>
              </a:rPr>
              <a:t>Con sói sẽ học hỏi từ những con "hàng xóm" này thay vì chỉ đi theo Alpha/Beta.</a:t>
            </a:r>
          </a:p>
          <a:p>
            <a:pPr algn="l">
              <a:lnSpc>
                <a:spcPts val="4620"/>
              </a:lnSpc>
            </a:pPr>
            <a:r>
              <a:rPr lang="en-US" sz="3300">
                <a:solidFill>
                  <a:srgbClr val="000000"/>
                </a:solidFill>
                <a:latin typeface="Arial"/>
                <a:ea typeface="Arial"/>
                <a:cs typeface="Arial"/>
                <a:sym typeface="Arial"/>
              </a:rPr>
              <a:t>• Thuật toán I-GWO bao gồm </a:t>
            </a:r>
            <a:r>
              <a:rPr lang="en-US" sz="3300" b="true">
                <a:solidFill>
                  <a:srgbClr val="000000"/>
                </a:solidFill>
                <a:latin typeface="Arial Bold"/>
                <a:ea typeface="Arial Bold"/>
                <a:cs typeface="Arial Bold"/>
                <a:sym typeface="Arial Bold"/>
              </a:rPr>
              <a:t>ba giai đoạn</a:t>
            </a:r>
            <a:r>
              <a:rPr lang="en-US" sz="3300">
                <a:solidFill>
                  <a:srgbClr val="000000"/>
                </a:solidFill>
                <a:latin typeface="Arial"/>
                <a:ea typeface="Arial"/>
                <a:cs typeface="Arial"/>
                <a:sym typeface="Arial"/>
              </a:rPr>
              <a:t>: Khởi tạo (Initilization), Di chuyển (Move) và lựa chọn và cập nhật cho các bước tiếp theo.</a:t>
            </a:r>
          </a:p>
          <a:p>
            <a:pPr algn="l">
              <a:lnSpc>
                <a:spcPts val="4620"/>
              </a:lnSpc>
            </a:pP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89469" y="1655917"/>
            <a:ext cx="12527537" cy="3899196"/>
          </a:xfrm>
          <a:custGeom>
            <a:avLst/>
            <a:gdLst/>
            <a:ahLst/>
            <a:cxnLst/>
            <a:rect r="r" b="b" t="t" l="l"/>
            <a:pathLst>
              <a:path h="3899196" w="12527537">
                <a:moveTo>
                  <a:pt x="0" y="0"/>
                </a:moveTo>
                <a:lnTo>
                  <a:pt x="12527537" y="0"/>
                </a:lnTo>
                <a:lnTo>
                  <a:pt x="12527537" y="3899196"/>
                </a:lnTo>
                <a:lnTo>
                  <a:pt x="0" y="3899196"/>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3.2.1 Khởi tạo</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451926" y="4840320"/>
            <a:ext cx="8819772" cy="606359"/>
          </a:xfrm>
          <a:custGeom>
            <a:avLst/>
            <a:gdLst/>
            <a:ahLst/>
            <a:cxnLst/>
            <a:rect r="r" b="b" t="t" l="l"/>
            <a:pathLst>
              <a:path h="606359" w="8819772">
                <a:moveTo>
                  <a:pt x="0" y="0"/>
                </a:moveTo>
                <a:lnTo>
                  <a:pt x="8819772" y="0"/>
                </a:lnTo>
                <a:lnTo>
                  <a:pt x="8819772" y="606360"/>
                </a:lnTo>
                <a:lnTo>
                  <a:pt x="0" y="606360"/>
                </a:lnTo>
                <a:lnTo>
                  <a:pt x="0" y="0"/>
                </a:lnTo>
                <a:close/>
              </a:path>
            </a:pathLst>
          </a:custGeom>
          <a:blipFill>
            <a:blip r:embed="rId3"/>
            <a:stretch>
              <a:fillRect l="0" t="0" r="0" b="0"/>
            </a:stretch>
          </a:blipFill>
        </p:spPr>
      </p:sp>
      <p:sp>
        <p:nvSpPr>
          <p:cNvPr name="Freeform 4" id="4"/>
          <p:cNvSpPr/>
          <p:nvPr/>
        </p:nvSpPr>
        <p:spPr>
          <a:xfrm flipH="false" flipV="false" rot="0">
            <a:off x="1750321" y="7447357"/>
            <a:ext cx="10305756" cy="579699"/>
          </a:xfrm>
          <a:custGeom>
            <a:avLst/>
            <a:gdLst/>
            <a:ahLst/>
            <a:cxnLst/>
            <a:rect r="r" b="b" t="t" l="l"/>
            <a:pathLst>
              <a:path h="579699" w="10305756">
                <a:moveTo>
                  <a:pt x="0" y="0"/>
                </a:moveTo>
                <a:lnTo>
                  <a:pt x="10305756" y="0"/>
                </a:lnTo>
                <a:lnTo>
                  <a:pt x="10305756" y="579699"/>
                </a:lnTo>
                <a:lnTo>
                  <a:pt x="0" y="579699"/>
                </a:lnTo>
                <a:lnTo>
                  <a:pt x="0" y="0"/>
                </a:lnTo>
                <a:close/>
              </a:path>
            </a:pathLst>
          </a:custGeom>
          <a:blipFill>
            <a:blip r:embed="rId4"/>
            <a:stretch>
              <a:fillRect l="0" t="0" r="0" b="0"/>
            </a:stretch>
          </a:blipFill>
        </p:spPr>
      </p:sp>
      <p:sp>
        <p:nvSpPr>
          <p:cNvPr name="TextBox 5" id="5"/>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3.2.2 Movement phase</a:t>
            </a:r>
          </a:p>
        </p:txBody>
      </p:sp>
      <p:sp>
        <p:nvSpPr>
          <p:cNvPr name="TextBox 6" id="6"/>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37</a:t>
            </a:r>
          </a:p>
        </p:txBody>
      </p:sp>
      <p:sp>
        <p:nvSpPr>
          <p:cNvPr name="TextBox 7" id="7"/>
          <p:cNvSpPr txBox="true"/>
          <p:nvPr/>
        </p:nvSpPr>
        <p:spPr>
          <a:xfrm rot="0">
            <a:off x="639431" y="1377375"/>
            <a:ext cx="12527537" cy="3199608"/>
          </a:xfrm>
          <a:prstGeom prst="rect">
            <a:avLst/>
          </a:prstGeom>
        </p:spPr>
        <p:txBody>
          <a:bodyPr anchor="t" rtlCol="false" tIns="0" lIns="0" bIns="0" rIns="0">
            <a:spAutoFit/>
          </a:bodyPr>
          <a:lstStyle/>
          <a:p>
            <a:pPr algn="l">
              <a:lnSpc>
                <a:spcPts val="4243"/>
              </a:lnSpc>
            </a:pPr>
            <a:r>
              <a:rPr lang="en-US" sz="3031">
                <a:solidFill>
                  <a:srgbClr val="000000"/>
                </a:solidFill>
                <a:latin typeface="Arial"/>
                <a:ea typeface="Arial"/>
                <a:cs typeface="Arial"/>
                <a:sym typeface="Arial"/>
              </a:rPr>
              <a:t>• Lấy cảm </a:t>
            </a:r>
            <a:r>
              <a:rPr lang="en-US" sz="3031">
                <a:solidFill>
                  <a:srgbClr val="000000"/>
                </a:solidFill>
                <a:latin typeface="Arial"/>
                <a:ea typeface="Arial"/>
                <a:cs typeface="Arial"/>
                <a:sym typeface="Arial"/>
              </a:rPr>
              <a:t>hứng từ việc sói xám không chỉ săn theo đàn mà còn săn cá nhân, biến thể này áp dụ</a:t>
            </a:r>
            <a:r>
              <a:rPr lang="en-US" sz="3031">
                <a:solidFill>
                  <a:srgbClr val="000000"/>
                </a:solidFill>
                <a:latin typeface="Arial"/>
                <a:ea typeface="Arial"/>
                <a:cs typeface="Arial"/>
                <a:sym typeface="Arial"/>
              </a:rPr>
              <a:t>ng </a:t>
            </a:r>
            <a:r>
              <a:rPr lang="en-US" sz="3031" b="true">
                <a:solidFill>
                  <a:srgbClr val="000000"/>
                </a:solidFill>
                <a:latin typeface="Arial Bold"/>
                <a:ea typeface="Arial Bold"/>
                <a:cs typeface="Arial Bold"/>
                <a:sym typeface="Arial Bold"/>
              </a:rPr>
              <a:t>ph</a:t>
            </a:r>
            <a:r>
              <a:rPr lang="en-US" sz="3031" b="true">
                <a:solidFill>
                  <a:srgbClr val="000000"/>
                </a:solidFill>
                <a:latin typeface="Arial Bold"/>
                <a:ea typeface="Arial Bold"/>
                <a:cs typeface="Arial Bold"/>
                <a:sym typeface="Arial Bold"/>
              </a:rPr>
              <a:t>ươ</a:t>
            </a:r>
            <a:r>
              <a:rPr lang="en-US" sz="3031" b="true">
                <a:solidFill>
                  <a:srgbClr val="000000"/>
                </a:solidFill>
                <a:latin typeface="Arial Bold"/>
                <a:ea typeface="Arial Bold"/>
                <a:cs typeface="Arial Bold"/>
                <a:sym typeface="Arial Bold"/>
              </a:rPr>
              <a:t>ng pháp tìm kiếm DLH</a:t>
            </a:r>
          </a:p>
          <a:p>
            <a:pPr algn="l">
              <a:lnSpc>
                <a:spcPts val="4243"/>
              </a:lnSpc>
            </a:pPr>
            <a:r>
              <a:rPr lang="en-US" sz="3031">
                <a:solidFill>
                  <a:srgbClr val="000000"/>
                </a:solidFill>
                <a:latin typeface="Arial"/>
                <a:ea typeface="Arial"/>
                <a:cs typeface="Arial"/>
                <a:sym typeface="Arial"/>
              </a:rPr>
              <a:t>(Dimension learning-based hunting).</a:t>
            </a:r>
          </a:p>
          <a:p>
            <a:pPr algn="l">
              <a:lnSpc>
                <a:spcPts val="4243"/>
              </a:lnSpc>
            </a:pPr>
            <a:r>
              <a:rPr lang="en-US" sz="3031" b="true">
                <a:solidFill>
                  <a:srgbClr val="000000"/>
                </a:solidFill>
                <a:latin typeface="Arial Bold"/>
                <a:ea typeface="Arial Bold"/>
                <a:cs typeface="Arial Bold"/>
                <a:sym typeface="Arial Bold"/>
              </a:rPr>
              <a:t>• Quy trình</a:t>
            </a:r>
            <a:r>
              <a:rPr lang="en-US" sz="3031">
                <a:solidFill>
                  <a:srgbClr val="000000"/>
                </a:solidFill>
                <a:latin typeface="Arial"/>
                <a:ea typeface="Arial"/>
                <a:cs typeface="Arial"/>
                <a:sym typeface="Arial"/>
              </a:rPr>
              <a:t> tạo ra vị trí ứng viên mới (X_i-DLH) gồm các bước:</a:t>
            </a:r>
          </a:p>
          <a:p>
            <a:pPr algn="l" marL="654433" indent="-327216" lvl="1">
              <a:lnSpc>
                <a:spcPts val="4243"/>
              </a:lnSpc>
              <a:buFont typeface="Arial"/>
              <a:buChar char="•"/>
            </a:pPr>
            <a:r>
              <a:rPr lang="en-US" b="true" sz="3031">
                <a:solidFill>
                  <a:srgbClr val="000000"/>
                </a:solidFill>
                <a:latin typeface="Arial Bold"/>
                <a:ea typeface="Arial Bold"/>
                <a:cs typeface="Arial Bold"/>
                <a:sym typeface="Arial Bold"/>
              </a:rPr>
              <a:t>Xác định bán kính (R_i):</a:t>
            </a:r>
            <a:r>
              <a:rPr lang="en-US" sz="3031">
                <a:solidFill>
                  <a:srgbClr val="000000"/>
                </a:solidFill>
                <a:latin typeface="Arial"/>
                <a:ea typeface="Arial"/>
                <a:cs typeface="Arial"/>
                <a:sym typeface="Arial"/>
              </a:rPr>
              <a:t> Tính khoảng cách Euclid giữa vị trí hiện tại của sói và vị trí dự kiến tiếp theo theo GWO truyền thống.</a:t>
            </a:r>
          </a:p>
        </p:txBody>
      </p:sp>
      <p:sp>
        <p:nvSpPr>
          <p:cNvPr name="TextBox 8" id="8"/>
          <p:cNvSpPr txBox="true"/>
          <p:nvPr/>
        </p:nvSpPr>
        <p:spPr>
          <a:xfrm rot="0">
            <a:off x="639431" y="5572594"/>
            <a:ext cx="12527537" cy="1599408"/>
          </a:xfrm>
          <a:prstGeom prst="rect">
            <a:avLst/>
          </a:prstGeom>
        </p:spPr>
        <p:txBody>
          <a:bodyPr anchor="t" rtlCol="false" tIns="0" lIns="0" bIns="0" rIns="0">
            <a:spAutoFit/>
          </a:bodyPr>
          <a:lstStyle/>
          <a:p>
            <a:pPr algn="l" marL="654433" indent="-327216" lvl="1">
              <a:lnSpc>
                <a:spcPts val="4243"/>
              </a:lnSpc>
              <a:buFont typeface="Arial"/>
              <a:buChar char="•"/>
            </a:pPr>
            <a:r>
              <a:rPr lang="en-US" b="true" sz="3031">
                <a:solidFill>
                  <a:srgbClr val="000000"/>
                </a:solidFill>
                <a:latin typeface="Arial Bold"/>
                <a:ea typeface="Arial Bold"/>
                <a:cs typeface="Arial Bold"/>
                <a:sym typeface="Arial Bold"/>
              </a:rPr>
              <a:t>Xây dựng lân cận:</a:t>
            </a:r>
            <a:r>
              <a:rPr lang="en-US" sz="3031">
                <a:solidFill>
                  <a:srgbClr val="000000"/>
                </a:solidFill>
                <a:latin typeface="Arial"/>
                <a:ea typeface="Arial"/>
                <a:cs typeface="Arial"/>
                <a:sym typeface="Arial"/>
              </a:rPr>
              <a:t> Tìm những con sói "hàng xóm" nằm trong bán kính R_i. Số lượng các con sói hàng xóm N_i(t) của X_i(t) được xây dựng ở phương trình:</a:t>
            </a:r>
          </a:p>
        </p:txBody>
      </p:sp>
      <p:sp>
        <p:nvSpPr>
          <p:cNvPr name="TextBox 9" id="9"/>
          <p:cNvSpPr txBox="true"/>
          <p:nvPr/>
        </p:nvSpPr>
        <p:spPr>
          <a:xfrm rot="0">
            <a:off x="1272863" y="8192292"/>
            <a:ext cx="11668125" cy="1066008"/>
          </a:xfrm>
          <a:prstGeom prst="rect">
            <a:avLst/>
          </a:prstGeom>
        </p:spPr>
        <p:txBody>
          <a:bodyPr anchor="t" rtlCol="false" tIns="0" lIns="0" bIns="0" rIns="0">
            <a:spAutoFit/>
          </a:bodyPr>
          <a:lstStyle/>
          <a:p>
            <a:pPr algn="l">
              <a:lnSpc>
                <a:spcPts val="4243"/>
              </a:lnSpc>
            </a:pPr>
            <a:r>
              <a:rPr lang="en-US" sz="3031">
                <a:solidFill>
                  <a:srgbClr val="000000"/>
                </a:solidFill>
                <a:latin typeface="Arial"/>
                <a:ea typeface="Arial"/>
                <a:cs typeface="Arial"/>
                <a:sym typeface="Arial"/>
              </a:rPr>
              <a:t>N</a:t>
            </a:r>
            <a:r>
              <a:rPr lang="en-US" sz="3031">
                <a:solidFill>
                  <a:srgbClr val="000000"/>
                </a:solidFill>
                <a:latin typeface="Arial"/>
                <a:ea typeface="Arial"/>
                <a:cs typeface="Arial"/>
                <a:sym typeface="Arial"/>
              </a:rPr>
              <a:t>hững con sói hà</a:t>
            </a:r>
            <a:r>
              <a:rPr lang="en-US" sz="3031">
                <a:solidFill>
                  <a:srgbClr val="000000"/>
                </a:solidFill>
                <a:latin typeface="Arial"/>
                <a:ea typeface="Arial"/>
                <a:cs typeface="Arial"/>
                <a:sym typeface="Arial"/>
              </a:rPr>
              <a:t>ng xó</a:t>
            </a:r>
            <a:r>
              <a:rPr lang="en-US" sz="3031">
                <a:solidFill>
                  <a:srgbClr val="000000"/>
                </a:solidFill>
                <a:latin typeface="Arial"/>
                <a:ea typeface="Arial"/>
                <a:cs typeface="Arial"/>
                <a:sym typeface="Arial"/>
              </a:rPr>
              <a:t>m </a:t>
            </a:r>
            <a:r>
              <a:rPr lang="en-US" sz="3031">
                <a:solidFill>
                  <a:srgbClr val="000000"/>
                </a:solidFill>
                <a:latin typeface="Arial"/>
                <a:ea typeface="Arial"/>
                <a:cs typeface="Arial"/>
                <a:sym typeface="Arial"/>
              </a:rPr>
              <a:t>X_j là</a:t>
            </a:r>
            <a:r>
              <a:rPr lang="en-US" sz="3031">
                <a:solidFill>
                  <a:srgbClr val="000000"/>
                </a:solidFill>
                <a:latin typeface="Arial"/>
                <a:ea typeface="Arial"/>
                <a:cs typeface="Arial"/>
                <a:sym typeface="Arial"/>
              </a:rPr>
              <a:t> nh</a:t>
            </a:r>
            <a:r>
              <a:rPr lang="en-US" sz="3031">
                <a:solidFill>
                  <a:srgbClr val="000000"/>
                </a:solidFill>
                <a:latin typeface="Arial"/>
                <a:ea typeface="Arial"/>
                <a:cs typeface="Arial"/>
                <a:sym typeface="Arial"/>
              </a:rPr>
              <a:t>ững con có khoảng cách Euclid so với X_i ≤ R_i.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86469" y="3885040"/>
            <a:ext cx="12204910" cy="2486750"/>
          </a:xfrm>
          <a:custGeom>
            <a:avLst/>
            <a:gdLst/>
            <a:ahLst/>
            <a:cxnLst/>
            <a:rect r="r" b="b" t="t" l="l"/>
            <a:pathLst>
              <a:path h="2486750" w="12204910">
                <a:moveTo>
                  <a:pt x="0" y="0"/>
                </a:moveTo>
                <a:lnTo>
                  <a:pt x="12204910" y="0"/>
                </a:lnTo>
                <a:lnTo>
                  <a:pt x="12204910" y="2486751"/>
                </a:lnTo>
                <a:lnTo>
                  <a:pt x="0" y="2486751"/>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3.2.2 Movement phase</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38</a:t>
            </a:r>
          </a:p>
        </p:txBody>
      </p:sp>
      <p:sp>
        <p:nvSpPr>
          <p:cNvPr name="TextBox 6" id="6"/>
          <p:cNvSpPr txBox="true"/>
          <p:nvPr/>
        </p:nvSpPr>
        <p:spPr>
          <a:xfrm rot="0">
            <a:off x="639431" y="1479109"/>
            <a:ext cx="12527537" cy="2132808"/>
          </a:xfrm>
          <a:prstGeom prst="rect">
            <a:avLst/>
          </a:prstGeom>
        </p:spPr>
        <p:txBody>
          <a:bodyPr anchor="t" rtlCol="false" tIns="0" lIns="0" bIns="0" rIns="0">
            <a:spAutoFit/>
          </a:bodyPr>
          <a:lstStyle/>
          <a:p>
            <a:pPr algn="l" marL="654433" indent="-327216" lvl="1">
              <a:lnSpc>
                <a:spcPts val="4243"/>
              </a:lnSpc>
              <a:buFont typeface="Arial"/>
              <a:buChar char="•"/>
            </a:pPr>
            <a:r>
              <a:rPr lang="en-US" b="true" sz="3031">
                <a:solidFill>
                  <a:srgbClr val="000000"/>
                </a:solidFill>
                <a:latin typeface="Arial Bold"/>
                <a:ea typeface="Arial Bold"/>
                <a:cs typeface="Arial Bold"/>
                <a:sym typeface="Arial Bold"/>
              </a:rPr>
              <a:t>Cậ</a:t>
            </a:r>
            <a:r>
              <a:rPr lang="en-US" b="true" sz="3031">
                <a:solidFill>
                  <a:srgbClr val="000000"/>
                </a:solidFill>
                <a:latin typeface="Arial Bold"/>
                <a:ea typeface="Arial Bold"/>
                <a:cs typeface="Arial Bold"/>
                <a:sym typeface="Arial Bold"/>
              </a:rPr>
              <a:t>p </a:t>
            </a:r>
            <a:r>
              <a:rPr lang="en-US" b="true" sz="3031">
                <a:solidFill>
                  <a:srgbClr val="000000"/>
                </a:solidFill>
                <a:latin typeface="Arial Bold"/>
                <a:ea typeface="Arial Bold"/>
                <a:cs typeface="Arial Bold"/>
                <a:sym typeface="Arial Bold"/>
              </a:rPr>
              <a:t>nhật</a:t>
            </a:r>
            <a:r>
              <a:rPr lang="en-US" b="true" sz="3031">
                <a:solidFill>
                  <a:srgbClr val="000000"/>
                </a:solidFill>
                <a:latin typeface="Arial Bold"/>
                <a:ea typeface="Arial Bold"/>
                <a:cs typeface="Arial Bold"/>
                <a:sym typeface="Arial Bold"/>
              </a:rPr>
              <a:t> vị trí: </a:t>
            </a:r>
            <a:r>
              <a:rPr lang="en-US" sz="3031">
                <a:solidFill>
                  <a:srgbClr val="000000"/>
                </a:solidFill>
                <a:latin typeface="Arial"/>
                <a:ea typeface="Arial"/>
                <a:cs typeface="Arial"/>
                <a:sym typeface="Arial"/>
              </a:rPr>
              <a:t>Mỗi chiều của vị trí mới được tính toán dựa trên vị trí hiện tại, cộng hưởng bởi sự chênh lệch giữa một con sói hàng xóm (X_n) và một con sói ngẫu nhiên trong bầy (X_r). Vị trí của vòng tiếp theo của sói X_i(t) được cập nhật như sau:</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3.2.3 Lựa chọn và Cập nhật</a:t>
            </a:r>
          </a:p>
        </p:txBody>
      </p:sp>
      <p:sp>
        <p:nvSpPr>
          <p:cNvPr name="TextBox 4" id="4"/>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39</a:t>
            </a:r>
          </a:p>
        </p:txBody>
      </p:sp>
      <p:sp>
        <p:nvSpPr>
          <p:cNvPr name="Freeform 5" id="5"/>
          <p:cNvSpPr/>
          <p:nvPr/>
        </p:nvSpPr>
        <p:spPr>
          <a:xfrm flipH="false" flipV="false" rot="0">
            <a:off x="1028700" y="5095875"/>
            <a:ext cx="11494434" cy="1451172"/>
          </a:xfrm>
          <a:custGeom>
            <a:avLst/>
            <a:gdLst/>
            <a:ahLst/>
            <a:cxnLst/>
            <a:rect r="r" b="b" t="t" l="l"/>
            <a:pathLst>
              <a:path h="1451172" w="11494434">
                <a:moveTo>
                  <a:pt x="0" y="0"/>
                </a:moveTo>
                <a:lnTo>
                  <a:pt x="11494434" y="0"/>
                </a:lnTo>
                <a:lnTo>
                  <a:pt x="11494434" y="1451172"/>
                </a:lnTo>
                <a:lnTo>
                  <a:pt x="0" y="1451172"/>
                </a:lnTo>
                <a:lnTo>
                  <a:pt x="0" y="0"/>
                </a:lnTo>
                <a:close/>
              </a:path>
            </a:pathLst>
          </a:custGeom>
          <a:blipFill>
            <a:blip r:embed="rId3"/>
            <a:stretch>
              <a:fillRect l="0" t="0" r="0" b="0"/>
            </a:stretch>
          </a:blipFill>
        </p:spPr>
      </p:sp>
      <p:sp>
        <p:nvSpPr>
          <p:cNvPr name="TextBox 6" id="6"/>
          <p:cNvSpPr txBox="true"/>
          <p:nvPr/>
        </p:nvSpPr>
        <p:spPr>
          <a:xfrm rot="0">
            <a:off x="639431" y="2137857"/>
            <a:ext cx="12527537" cy="2814320"/>
          </a:xfrm>
          <a:prstGeom prst="rect">
            <a:avLst/>
          </a:prstGeom>
        </p:spPr>
        <p:txBody>
          <a:bodyPr anchor="t" rtlCol="false" tIns="0" lIns="0" bIns="0" rIns="0">
            <a:spAutoFit/>
          </a:bodyPr>
          <a:lstStyle/>
          <a:p>
            <a:pPr algn="l">
              <a:lnSpc>
                <a:spcPts val="4480"/>
              </a:lnSpc>
            </a:pPr>
            <a:r>
              <a:rPr lang="en-US" sz="3200">
                <a:solidFill>
                  <a:srgbClr val="000000"/>
                </a:solidFill>
                <a:latin typeface="Arial"/>
                <a:ea typeface="Arial"/>
                <a:cs typeface="Arial"/>
                <a:sym typeface="Arial"/>
              </a:rPr>
              <a:t>• Tính toán vị trí mới theo 2 cách song song:</a:t>
            </a:r>
          </a:p>
          <a:p>
            <a:pPr algn="l" marL="690882" indent="-345441" lvl="1">
              <a:lnSpc>
                <a:spcPts val="4480"/>
              </a:lnSpc>
              <a:buAutoNum type="arabicPeriod" startAt="1"/>
            </a:pPr>
            <a:r>
              <a:rPr lang="en-US" sz="3200">
                <a:solidFill>
                  <a:srgbClr val="000000"/>
                </a:solidFill>
                <a:latin typeface="Arial"/>
                <a:ea typeface="Arial"/>
                <a:cs typeface="Arial"/>
                <a:sym typeface="Arial"/>
              </a:rPr>
              <a:t>X_GWO: Theo cách truyền thống (dựa vào Alpha, Beta, Delta).</a:t>
            </a:r>
          </a:p>
          <a:p>
            <a:pPr algn="l" marL="690882" indent="-345441" lvl="1">
              <a:lnSpc>
                <a:spcPts val="4480"/>
              </a:lnSpc>
              <a:buAutoNum type="arabicPeriod" startAt="1"/>
            </a:pPr>
            <a:r>
              <a:rPr lang="en-US" sz="3200">
                <a:solidFill>
                  <a:srgbClr val="000000"/>
                </a:solidFill>
                <a:latin typeface="Arial"/>
                <a:ea typeface="Arial"/>
                <a:cs typeface="Arial"/>
                <a:sym typeface="Arial"/>
              </a:rPr>
              <a:t>X_DLH: Dựa vào hàng xóm và một con sói ngẫu nhiên trong bầy.</a:t>
            </a:r>
          </a:p>
          <a:p>
            <a:pPr algn="l">
              <a:lnSpc>
                <a:spcPts val="4480"/>
              </a:lnSpc>
            </a:pPr>
            <a:r>
              <a:rPr lang="en-US" sz="3200">
                <a:solidFill>
                  <a:srgbClr val="000000"/>
                </a:solidFill>
                <a:latin typeface="Arial"/>
                <a:ea typeface="Arial"/>
                <a:cs typeface="Arial"/>
                <a:sym typeface="Arial"/>
              </a:rPr>
              <a:t>• Cơ chế chọn lọc (Greedy Selection): So sánh độ thích nghi (fitness) của X_GWO và X_DLH.</a:t>
            </a:r>
          </a:p>
        </p:txBody>
      </p:sp>
      <p:sp>
        <p:nvSpPr>
          <p:cNvPr name="TextBox 7" id="7"/>
          <p:cNvSpPr txBox="true"/>
          <p:nvPr/>
        </p:nvSpPr>
        <p:spPr>
          <a:xfrm rot="0">
            <a:off x="639431" y="1447613"/>
            <a:ext cx="12377505" cy="566420"/>
          </a:xfrm>
          <a:prstGeom prst="rect">
            <a:avLst/>
          </a:prstGeom>
        </p:spPr>
        <p:txBody>
          <a:bodyPr anchor="t" rtlCol="false" tIns="0" lIns="0" bIns="0" rIns="0">
            <a:spAutoFit/>
          </a:bodyPr>
          <a:lstStyle/>
          <a:p>
            <a:pPr algn="l">
              <a:lnSpc>
                <a:spcPts val="4480"/>
              </a:lnSpc>
            </a:pPr>
            <a:r>
              <a:rPr lang="en-US" sz="3200" b="true">
                <a:solidFill>
                  <a:srgbClr val="000000"/>
                </a:solidFill>
                <a:latin typeface="Arial Bold"/>
                <a:ea typeface="Arial Bold"/>
                <a:cs typeface="Arial Bold"/>
                <a:sym typeface="Arial Bold"/>
              </a:rPr>
              <a:t>Qu</a:t>
            </a:r>
            <a:r>
              <a:rPr lang="en-US" sz="3200" b="true">
                <a:solidFill>
                  <a:srgbClr val="000000"/>
                </a:solidFill>
                <a:latin typeface="Arial Bold"/>
                <a:ea typeface="Arial Bold"/>
                <a:cs typeface="Arial Bold"/>
                <a:sym typeface="Arial Bold"/>
              </a:rPr>
              <a:t>y trình cập</a:t>
            </a:r>
            <a:r>
              <a:rPr lang="en-US" sz="3200" b="true">
                <a:solidFill>
                  <a:srgbClr val="000000"/>
                </a:solidFill>
                <a:latin typeface="Arial Bold"/>
                <a:ea typeface="Arial Bold"/>
                <a:cs typeface="Arial Bold"/>
                <a:sym typeface="Arial Bold"/>
              </a:rPr>
              <a:t> </a:t>
            </a:r>
            <a:r>
              <a:rPr lang="en-US" sz="3200" b="true">
                <a:solidFill>
                  <a:srgbClr val="000000"/>
                </a:solidFill>
                <a:latin typeface="Arial Bold"/>
                <a:ea typeface="Arial Bold"/>
                <a:cs typeface="Arial Bold"/>
                <a:sym typeface="Arial Bold"/>
              </a:rPr>
              <a:t>nh</a:t>
            </a:r>
            <a:r>
              <a:rPr lang="en-US" sz="3200" b="true">
                <a:solidFill>
                  <a:srgbClr val="000000"/>
                </a:solidFill>
                <a:latin typeface="Arial Bold"/>
                <a:ea typeface="Arial Bold"/>
                <a:cs typeface="Arial Bold"/>
                <a:sym typeface="Arial Bold"/>
              </a:rPr>
              <a:t>ậ</a:t>
            </a:r>
            <a:r>
              <a:rPr lang="en-US" sz="3200" b="true">
                <a:solidFill>
                  <a:srgbClr val="000000"/>
                </a:solidFill>
                <a:latin typeface="Arial Bold"/>
                <a:ea typeface="Arial Bold"/>
                <a:cs typeface="Arial Bold"/>
                <a:sym typeface="Arial Bold"/>
              </a:rPr>
              <a:t>t v</a:t>
            </a:r>
            <a:r>
              <a:rPr lang="en-US" sz="3200" b="true">
                <a:solidFill>
                  <a:srgbClr val="000000"/>
                </a:solidFill>
                <a:latin typeface="Arial Bold"/>
                <a:ea typeface="Arial Bold"/>
                <a:cs typeface="Arial Bold"/>
                <a:sym typeface="Arial Bold"/>
              </a:rPr>
              <a:t>ị</a:t>
            </a:r>
            <a:r>
              <a:rPr lang="en-US" sz="3200" b="true">
                <a:solidFill>
                  <a:srgbClr val="000000"/>
                </a:solidFill>
                <a:latin typeface="Arial Bold"/>
                <a:ea typeface="Arial Bold"/>
                <a:cs typeface="Arial Bold"/>
                <a:sym typeface="Arial Bold"/>
              </a:rPr>
              <a:t> t</a:t>
            </a:r>
            <a:r>
              <a:rPr lang="en-US" sz="3200" b="true">
                <a:solidFill>
                  <a:srgbClr val="000000"/>
                </a:solidFill>
                <a:latin typeface="Arial Bold"/>
                <a:ea typeface="Arial Bold"/>
                <a:cs typeface="Arial Bold"/>
                <a:sym typeface="Arial Bold"/>
              </a:rPr>
              <a:t>rí:</a:t>
            </a:r>
          </a:p>
        </p:txBody>
      </p:sp>
      <p:sp>
        <p:nvSpPr>
          <p:cNvPr name="TextBox 8" id="8"/>
          <p:cNvSpPr txBox="true"/>
          <p:nvPr/>
        </p:nvSpPr>
        <p:spPr>
          <a:xfrm rot="0">
            <a:off x="639431" y="6685368"/>
            <a:ext cx="12527537" cy="566420"/>
          </a:xfrm>
          <a:prstGeom prst="rect">
            <a:avLst/>
          </a:prstGeom>
        </p:spPr>
        <p:txBody>
          <a:bodyPr anchor="t" rtlCol="false" tIns="0" lIns="0" bIns="0" rIns="0">
            <a:spAutoFit/>
          </a:bodyPr>
          <a:lstStyle/>
          <a:p>
            <a:pPr algn="l">
              <a:lnSpc>
                <a:spcPts val="4480"/>
              </a:lnSpc>
            </a:pPr>
            <a:r>
              <a:rPr lang="en-US" sz="3200">
                <a:solidFill>
                  <a:srgbClr val="000000"/>
                </a:solidFill>
                <a:latin typeface="Arial"/>
                <a:ea typeface="Arial"/>
                <a:cs typeface="Arial"/>
                <a:sym typeface="Arial"/>
              </a:rPr>
              <a:t>• Giúp duy trì sự đa dạng và tránh hội tụ sớm.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30670" y="5440018"/>
            <a:ext cx="12462284" cy="3818282"/>
            <a:chOff x="0" y="0"/>
            <a:chExt cx="1930734" cy="591552"/>
          </a:xfrm>
        </p:grpSpPr>
        <p:sp>
          <p:nvSpPr>
            <p:cNvPr name="Freeform 4" id="4"/>
            <p:cNvSpPr/>
            <p:nvPr/>
          </p:nvSpPr>
          <p:spPr>
            <a:xfrm flipH="false" flipV="false" rot="0">
              <a:off x="0" y="0"/>
              <a:ext cx="1930734" cy="591552"/>
            </a:xfrm>
            <a:custGeom>
              <a:avLst/>
              <a:gdLst/>
              <a:ahLst/>
              <a:cxnLst/>
              <a:rect r="r" b="b" t="t" l="l"/>
              <a:pathLst>
                <a:path h="591552" w="1930734">
                  <a:moveTo>
                    <a:pt x="0" y="0"/>
                  </a:moveTo>
                  <a:lnTo>
                    <a:pt x="1930734" y="0"/>
                  </a:lnTo>
                  <a:lnTo>
                    <a:pt x="1930734" y="591552"/>
                  </a:lnTo>
                  <a:lnTo>
                    <a:pt x="0" y="591552"/>
                  </a:lnTo>
                  <a:close/>
                </a:path>
              </a:pathLst>
            </a:custGeom>
            <a:blipFill>
              <a:blip r:embed="rId3"/>
              <a:stretch>
                <a:fillRect l="0" t="-41394" r="0" b="-76875"/>
              </a:stretch>
            </a:blipFill>
          </p:spPr>
        </p:sp>
      </p:grpSp>
      <p:sp>
        <p:nvSpPr>
          <p:cNvPr name="TextBox 5" id="5"/>
          <p:cNvSpPr txBox="true"/>
          <p:nvPr/>
        </p:nvSpPr>
        <p:spPr>
          <a:xfrm rot="0">
            <a:off x="639431" y="133213"/>
            <a:ext cx="12841843"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 Thuật toán GWO</a:t>
            </a:r>
          </a:p>
        </p:txBody>
      </p:sp>
      <p:sp>
        <p:nvSpPr>
          <p:cNvPr name="TextBox 6" id="6"/>
          <p:cNvSpPr txBox="true"/>
          <p:nvPr/>
        </p:nvSpPr>
        <p:spPr>
          <a:xfrm rot="0">
            <a:off x="639431" y="1381287"/>
            <a:ext cx="12213232" cy="3832860"/>
          </a:xfrm>
          <a:prstGeom prst="rect">
            <a:avLst/>
          </a:prstGeom>
        </p:spPr>
        <p:txBody>
          <a:bodyPr anchor="t" rtlCol="false" tIns="0" lIns="0" bIns="0" rIns="0">
            <a:spAutoFit/>
          </a:bodyPr>
          <a:lstStyle/>
          <a:p>
            <a:pPr algn="l">
              <a:lnSpc>
                <a:spcPts val="5040"/>
              </a:lnSpc>
            </a:pPr>
            <a:r>
              <a:rPr lang="en-US" sz="3600">
                <a:solidFill>
                  <a:srgbClr val="000000"/>
                </a:solidFill>
                <a:latin typeface="Arial"/>
                <a:ea typeface="Arial"/>
                <a:cs typeface="Arial"/>
                <a:sym typeface="Arial"/>
              </a:rPr>
              <a:t>• Đề xuất bởi Seyedali Mirjalili (2014).</a:t>
            </a:r>
          </a:p>
          <a:p>
            <a:pPr algn="l">
              <a:lnSpc>
                <a:spcPts val="5040"/>
              </a:lnSpc>
            </a:pPr>
            <a:r>
              <a:rPr lang="en-US" sz="3600">
                <a:solidFill>
                  <a:srgbClr val="000000"/>
                </a:solidFill>
                <a:latin typeface="Arial"/>
                <a:ea typeface="Arial"/>
                <a:cs typeface="Arial"/>
                <a:sym typeface="Arial"/>
              </a:rPr>
              <a:t>• Lấy cảm hứng từ:</a:t>
            </a:r>
          </a:p>
          <a:p>
            <a:pPr algn="l" marL="777240" indent="-388620" lvl="1">
              <a:lnSpc>
                <a:spcPts val="5040"/>
              </a:lnSpc>
              <a:buFont typeface="Arial"/>
              <a:buChar char="•"/>
            </a:pPr>
            <a:r>
              <a:rPr lang="en-US" sz="3600">
                <a:solidFill>
                  <a:srgbClr val="000000"/>
                </a:solidFill>
                <a:latin typeface="Arial"/>
                <a:ea typeface="Arial"/>
                <a:cs typeface="Arial"/>
                <a:sym typeface="Arial"/>
              </a:rPr>
              <a:t>Phân cấp xã hội sói xám.</a:t>
            </a:r>
          </a:p>
          <a:p>
            <a:pPr algn="l" marL="777240" indent="-388620" lvl="1">
              <a:lnSpc>
                <a:spcPts val="5040"/>
              </a:lnSpc>
              <a:buFont typeface="Arial"/>
              <a:buChar char="•"/>
            </a:pPr>
            <a:r>
              <a:rPr lang="en-US" sz="3600">
                <a:solidFill>
                  <a:srgbClr val="000000"/>
                </a:solidFill>
                <a:latin typeface="Arial"/>
                <a:ea typeface="Arial"/>
                <a:cs typeface="Arial"/>
                <a:sym typeface="Arial"/>
              </a:rPr>
              <a:t>Hành vi săn mồi theo bầy.</a:t>
            </a:r>
          </a:p>
          <a:p>
            <a:pPr algn="l">
              <a:lnSpc>
                <a:spcPts val="5040"/>
              </a:lnSpc>
            </a:pPr>
            <a:r>
              <a:rPr lang="en-US" sz="3600">
                <a:solidFill>
                  <a:srgbClr val="000000"/>
                </a:solidFill>
                <a:latin typeface="Arial"/>
                <a:ea typeface="Arial"/>
                <a:cs typeface="Arial"/>
                <a:sym typeface="Arial"/>
              </a:rPr>
              <a:t>• </a:t>
            </a:r>
            <a:r>
              <a:rPr lang="en-US" sz="3600">
                <a:solidFill>
                  <a:srgbClr val="000000"/>
                </a:solidFill>
                <a:latin typeface="Arial"/>
                <a:ea typeface="Arial"/>
                <a:cs typeface="Arial"/>
                <a:sym typeface="Arial"/>
              </a:rPr>
              <a:t>Gồm 4 nhóm sói: Alpha, Beta, Delta, Omega.</a:t>
            </a:r>
          </a:p>
          <a:p>
            <a:pPr algn="l">
              <a:lnSpc>
                <a:spcPts val="5040"/>
              </a:lnSpc>
            </a:pPr>
            <a:r>
              <a:rPr lang="en-US" sz="3600">
                <a:solidFill>
                  <a:srgbClr val="000000"/>
                </a:solidFill>
                <a:latin typeface="Arial"/>
                <a:ea typeface="Arial"/>
                <a:cs typeface="Arial"/>
                <a:sym typeface="Arial"/>
              </a:rPr>
              <a:t>• Ba sói tốt nhất (α, β, δ) dẫn dắt quá trình tìm kiếm.</a:t>
            </a:r>
          </a:p>
        </p:txBody>
      </p:sp>
      <p:sp>
        <p:nvSpPr>
          <p:cNvPr name="TextBox 7" id="7"/>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116403" y="1267623"/>
            <a:ext cx="9573594" cy="8233290"/>
          </a:xfrm>
          <a:custGeom>
            <a:avLst/>
            <a:gdLst/>
            <a:ahLst/>
            <a:cxnLst/>
            <a:rect r="r" b="b" t="t" l="l"/>
            <a:pathLst>
              <a:path h="8233290" w="9573594">
                <a:moveTo>
                  <a:pt x="0" y="0"/>
                </a:moveTo>
                <a:lnTo>
                  <a:pt x="9573593" y="0"/>
                </a:lnTo>
                <a:lnTo>
                  <a:pt x="9573593" y="8233291"/>
                </a:lnTo>
                <a:lnTo>
                  <a:pt x="0" y="8233291"/>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Mã giả</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3.3 Multiple Objective Function</a:t>
            </a:r>
          </a:p>
        </p:txBody>
      </p:sp>
      <p:sp>
        <p:nvSpPr>
          <p:cNvPr name="TextBox 4" id="4"/>
          <p:cNvSpPr txBox="true"/>
          <p:nvPr/>
        </p:nvSpPr>
        <p:spPr>
          <a:xfrm rot="0">
            <a:off x="639431" y="1499798"/>
            <a:ext cx="12527537" cy="7310120"/>
          </a:xfrm>
          <a:prstGeom prst="rect">
            <a:avLst/>
          </a:prstGeom>
        </p:spPr>
        <p:txBody>
          <a:bodyPr anchor="t" rtlCol="false" tIns="0" lIns="0" bIns="0" rIns="0">
            <a:spAutoFit/>
          </a:bodyPr>
          <a:lstStyle/>
          <a:p>
            <a:pPr algn="l">
              <a:lnSpc>
                <a:spcPts val="4480"/>
              </a:lnSpc>
            </a:pPr>
            <a:r>
              <a:rPr lang="en-US" sz="3200" b="true">
                <a:solidFill>
                  <a:srgbClr val="000000"/>
                </a:solidFill>
                <a:latin typeface="Arial Bold"/>
                <a:ea typeface="Arial Bold"/>
                <a:cs typeface="Arial Bold"/>
                <a:sym typeface="Arial Bold"/>
              </a:rPr>
              <a:t>• Mục đích:</a:t>
            </a:r>
          </a:p>
          <a:p>
            <a:pPr algn="l" marL="690882" indent="-345441" lvl="1">
              <a:lnSpc>
                <a:spcPts val="4480"/>
              </a:lnSpc>
              <a:buFont typeface="Arial"/>
              <a:buChar char="•"/>
            </a:pPr>
            <a:r>
              <a:rPr lang="en-US" sz="3200">
                <a:solidFill>
                  <a:srgbClr val="000000"/>
                </a:solidFill>
                <a:latin typeface="Arial"/>
                <a:ea typeface="Arial"/>
                <a:cs typeface="Arial"/>
                <a:sym typeface="Arial"/>
              </a:rPr>
              <a:t>Khác với GWO gốc chỉ tối ưu một hàm đơn lẻ </a:t>
            </a:r>
            <a:r>
              <a:rPr lang="en-US" sz="3200" i="true">
                <a:solidFill>
                  <a:srgbClr val="000000"/>
                </a:solidFill>
                <a:latin typeface="Arial Italics"/>
                <a:ea typeface="Arial Italics"/>
                <a:cs typeface="Arial Italics"/>
                <a:sym typeface="Arial Italics"/>
              </a:rPr>
              <a:t>f(x)</a:t>
            </a:r>
            <a:r>
              <a:rPr lang="en-US" sz="3200">
                <a:solidFill>
                  <a:srgbClr val="000000"/>
                </a:solidFill>
                <a:latin typeface="Arial"/>
                <a:ea typeface="Arial"/>
                <a:cs typeface="Arial"/>
                <a:sym typeface="Arial"/>
              </a:rPr>
              <a:t>, MO-GWO giải quyết bài toán tối ưu hoá tập hợp các hàm </a:t>
            </a:r>
            <a:r>
              <a:rPr lang="en-US" sz="3200" i="true">
                <a:solidFill>
                  <a:srgbClr val="000000"/>
                </a:solidFill>
                <a:latin typeface="Arial Italics"/>
                <a:ea typeface="Arial Italics"/>
                <a:cs typeface="Arial Italics"/>
                <a:sym typeface="Arial Italics"/>
              </a:rPr>
              <a:t>F(x)</a:t>
            </a:r>
            <a:r>
              <a:rPr lang="en-US" sz="3200">
                <a:solidFill>
                  <a:srgbClr val="000000"/>
                </a:solidFill>
                <a:latin typeface="Arial"/>
                <a:ea typeface="Arial"/>
                <a:cs typeface="Arial"/>
                <a:sym typeface="Arial"/>
              </a:rPr>
              <a:t> = {</a:t>
            </a:r>
            <a:r>
              <a:rPr lang="en-US" sz="3200" i="true">
                <a:solidFill>
                  <a:srgbClr val="000000"/>
                </a:solidFill>
                <a:latin typeface="Arial Italics"/>
                <a:ea typeface="Arial Italics"/>
                <a:cs typeface="Arial Italics"/>
                <a:sym typeface="Arial Italics"/>
              </a:rPr>
              <a:t>f1, f2, ..., fo</a:t>
            </a:r>
            <a:r>
              <a:rPr lang="en-US" sz="3200">
                <a:solidFill>
                  <a:srgbClr val="000000"/>
                </a:solidFill>
                <a:latin typeface="Arial"/>
                <a:ea typeface="Arial"/>
                <a:cs typeface="Arial"/>
                <a:sym typeface="Arial"/>
              </a:rPr>
              <a:t>}.</a:t>
            </a:r>
          </a:p>
          <a:p>
            <a:pPr algn="l" marL="690882" indent="-345441" lvl="1">
              <a:lnSpc>
                <a:spcPts val="4480"/>
              </a:lnSpc>
              <a:buFont typeface="Arial"/>
              <a:buChar char="•"/>
            </a:pPr>
            <a:r>
              <a:rPr lang="en-US" sz="3200">
                <a:solidFill>
                  <a:srgbClr val="000000"/>
                </a:solidFill>
                <a:latin typeface="Arial"/>
                <a:ea typeface="Arial"/>
                <a:cs typeface="Arial"/>
                <a:sym typeface="Arial"/>
              </a:rPr>
              <a:t>Xử lý các ràng buộc bất đẳng thức và đẳng thức trong không gian tìm kiếm.</a:t>
            </a:r>
          </a:p>
          <a:p>
            <a:pPr algn="l">
              <a:lnSpc>
                <a:spcPts val="4480"/>
              </a:lnSpc>
            </a:pPr>
            <a:r>
              <a:rPr lang="en-US" sz="3200" b="true">
                <a:solidFill>
                  <a:srgbClr val="000000"/>
                </a:solidFill>
                <a:latin typeface="Arial Bold"/>
                <a:ea typeface="Arial Bold"/>
                <a:cs typeface="Arial Bold"/>
                <a:sym typeface="Arial Bold"/>
              </a:rPr>
              <a:t>• Thách thức &amp; Giải pháp:</a:t>
            </a:r>
          </a:p>
          <a:p>
            <a:pPr algn="l" marL="690882" indent="-345441" lvl="1">
              <a:lnSpc>
                <a:spcPts val="4480"/>
              </a:lnSpc>
              <a:buFont typeface="Arial"/>
              <a:buChar char="•"/>
            </a:pPr>
            <a:r>
              <a:rPr lang="en-US" sz="3200">
                <a:solidFill>
                  <a:srgbClr val="000000"/>
                </a:solidFill>
                <a:latin typeface="Arial"/>
                <a:ea typeface="Arial"/>
                <a:cs typeface="Arial"/>
                <a:sym typeface="Arial"/>
              </a:rPr>
              <a:t>Khó khăn: Không thể so sánh đơn giản (ví dụ </a:t>
            </a:r>
            <a:r>
              <a:rPr lang="en-US" sz="3200" i="true">
                <a:solidFill>
                  <a:srgbClr val="000000"/>
                </a:solidFill>
                <a:latin typeface="Arial Italics"/>
                <a:ea typeface="Arial Italics"/>
                <a:cs typeface="Arial Italics"/>
                <a:sym typeface="Arial Italics"/>
              </a:rPr>
              <a:t>f(x) &gt; f(y)</a:t>
            </a:r>
            <a:r>
              <a:rPr lang="en-US" sz="3200">
                <a:solidFill>
                  <a:srgbClr val="000000"/>
                </a:solidFill>
                <a:latin typeface="Arial"/>
                <a:ea typeface="Arial"/>
                <a:cs typeface="Arial"/>
                <a:sym typeface="Arial"/>
              </a:rPr>
              <a:t>) để tìm ra giải pháp tốt nhất duy nhất.</a:t>
            </a:r>
          </a:p>
          <a:p>
            <a:pPr algn="l" marL="690882" indent="-345441" lvl="1">
              <a:lnSpc>
                <a:spcPts val="4480"/>
              </a:lnSpc>
              <a:buFont typeface="Arial"/>
              <a:buChar char="•"/>
            </a:pPr>
            <a:r>
              <a:rPr lang="en-US" sz="3200">
                <a:solidFill>
                  <a:srgbClr val="000000"/>
                </a:solidFill>
                <a:latin typeface="Arial"/>
                <a:ea typeface="Arial"/>
                <a:cs typeface="Arial"/>
                <a:sym typeface="Arial"/>
              </a:rPr>
              <a:t>Tiếp cận Pareto: Sử dụng nguyên lý Pareto để tìm tập hợp các giải pháp cân bằng (không giải pháp nào tốt hơn giải pháp nào trên mọi tiêu chí).</a:t>
            </a:r>
          </a:p>
          <a:p>
            <a:pPr algn="l" marL="690882" indent="-345441" lvl="1">
              <a:lnSpc>
                <a:spcPts val="4480"/>
              </a:lnSpc>
              <a:buFont typeface="Arial"/>
              <a:buChar char="•"/>
            </a:pPr>
            <a:r>
              <a:rPr lang="en-US" sz="3200">
                <a:solidFill>
                  <a:srgbClr val="000000"/>
                </a:solidFill>
                <a:latin typeface="Arial"/>
                <a:ea typeface="Arial"/>
                <a:cs typeface="Arial"/>
                <a:sym typeface="Arial"/>
              </a:rPr>
              <a:t>Thành phần mới: Để làm được điều này, MO-GWO tích hợp thêm: Kho lưu trữ (Archive) và Cơ chế chọn thủ lĩnh.</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Kho lưu trữ</a:t>
            </a:r>
          </a:p>
        </p:txBody>
      </p:sp>
      <p:sp>
        <p:nvSpPr>
          <p:cNvPr name="TextBox 4" id="4"/>
          <p:cNvSpPr txBox="true"/>
          <p:nvPr/>
        </p:nvSpPr>
        <p:spPr>
          <a:xfrm rot="0">
            <a:off x="639431" y="1451603"/>
            <a:ext cx="12527537" cy="6816725"/>
          </a:xfrm>
          <a:prstGeom prst="rect">
            <a:avLst/>
          </a:prstGeom>
        </p:spPr>
        <p:txBody>
          <a:bodyPr anchor="t" rtlCol="false" tIns="0" lIns="0" bIns="0" rIns="0">
            <a:spAutoFit/>
          </a:bodyPr>
          <a:lstStyle/>
          <a:p>
            <a:pPr algn="l">
              <a:lnSpc>
                <a:spcPts val="4900"/>
              </a:lnSpc>
            </a:pPr>
            <a:r>
              <a:rPr lang="en-US" sz="3500">
                <a:solidFill>
                  <a:srgbClr val="000000"/>
                </a:solidFill>
                <a:latin typeface="Arial"/>
                <a:ea typeface="Arial"/>
                <a:cs typeface="Arial"/>
                <a:sym typeface="Arial"/>
              </a:rPr>
              <a:t>• Chức năng:</a:t>
            </a:r>
          </a:p>
          <a:p>
            <a:pPr algn="l" marL="755651" indent="-377825" lvl="1">
              <a:lnSpc>
                <a:spcPts val="4900"/>
              </a:lnSpc>
              <a:buFont typeface="Arial"/>
              <a:buChar char="•"/>
            </a:pPr>
            <a:r>
              <a:rPr lang="en-US" sz="3500">
                <a:solidFill>
                  <a:srgbClr val="000000"/>
                </a:solidFill>
                <a:latin typeface="Arial"/>
                <a:ea typeface="Arial"/>
                <a:cs typeface="Arial"/>
                <a:sym typeface="Arial"/>
              </a:rPr>
              <a:t>L</a:t>
            </a:r>
            <a:r>
              <a:rPr lang="en-US" sz="3500">
                <a:solidFill>
                  <a:srgbClr val="000000"/>
                </a:solidFill>
                <a:latin typeface="Arial"/>
                <a:ea typeface="Arial"/>
                <a:cs typeface="Arial"/>
                <a:sym typeface="Arial"/>
              </a:rPr>
              <a:t>ưu trữ và truy </a:t>
            </a:r>
            <a:r>
              <a:rPr lang="en-US" sz="3500">
                <a:solidFill>
                  <a:srgbClr val="000000"/>
                </a:solidFill>
                <a:latin typeface="Arial"/>
                <a:ea typeface="Arial"/>
                <a:cs typeface="Arial"/>
                <a:sym typeface="Arial"/>
              </a:rPr>
              <a:t>x</a:t>
            </a:r>
            <a:r>
              <a:rPr lang="en-US" sz="3500">
                <a:solidFill>
                  <a:srgbClr val="000000"/>
                </a:solidFill>
                <a:latin typeface="Arial"/>
                <a:ea typeface="Arial"/>
                <a:cs typeface="Arial"/>
                <a:sym typeface="Arial"/>
              </a:rPr>
              <a:t>uất các giải pháp tối ưu Pareto (các giải pháp không</a:t>
            </a:r>
            <a:r>
              <a:rPr lang="en-US" sz="3500">
                <a:solidFill>
                  <a:srgbClr val="000000"/>
                </a:solidFill>
                <a:latin typeface="Arial"/>
                <a:ea typeface="Arial"/>
                <a:cs typeface="Arial"/>
                <a:sym typeface="Arial"/>
              </a:rPr>
              <a:t> </a:t>
            </a:r>
            <a:r>
              <a:rPr lang="en-US" sz="3500">
                <a:solidFill>
                  <a:srgbClr val="000000"/>
                </a:solidFill>
                <a:latin typeface="Arial"/>
                <a:ea typeface="Arial"/>
                <a:cs typeface="Arial"/>
                <a:sym typeface="Arial"/>
              </a:rPr>
              <a:t>bị</a:t>
            </a:r>
            <a:r>
              <a:rPr lang="en-US" sz="3500">
                <a:solidFill>
                  <a:srgbClr val="000000"/>
                </a:solidFill>
                <a:latin typeface="Arial"/>
                <a:ea typeface="Arial"/>
                <a:cs typeface="Arial"/>
                <a:sym typeface="Arial"/>
              </a:rPr>
              <a:t> </a:t>
            </a:r>
            <a:r>
              <a:rPr lang="en-US" sz="3500">
                <a:solidFill>
                  <a:srgbClr val="000000"/>
                </a:solidFill>
                <a:latin typeface="Arial"/>
                <a:ea typeface="Arial"/>
                <a:cs typeface="Arial"/>
                <a:sym typeface="Arial"/>
              </a:rPr>
              <a:t>thống</a:t>
            </a:r>
            <a:r>
              <a:rPr lang="en-US" sz="3500">
                <a:solidFill>
                  <a:srgbClr val="000000"/>
                </a:solidFill>
                <a:latin typeface="Arial"/>
                <a:ea typeface="Arial"/>
                <a:cs typeface="Arial"/>
                <a:sym typeface="Arial"/>
              </a:rPr>
              <a:t> </a:t>
            </a:r>
            <a:r>
              <a:rPr lang="en-US" sz="3500">
                <a:solidFill>
                  <a:srgbClr val="000000"/>
                </a:solidFill>
                <a:latin typeface="Arial"/>
                <a:ea typeface="Arial"/>
                <a:cs typeface="Arial"/>
                <a:sym typeface="Arial"/>
              </a:rPr>
              <a:t>trị) .</a:t>
            </a:r>
          </a:p>
          <a:p>
            <a:pPr algn="l" marL="755651" indent="-377825" lvl="1">
              <a:lnSpc>
                <a:spcPts val="4900"/>
              </a:lnSpc>
              <a:buFont typeface="Arial"/>
              <a:buChar char="•"/>
            </a:pPr>
            <a:r>
              <a:rPr lang="en-US" sz="3500">
                <a:solidFill>
                  <a:srgbClr val="000000"/>
                </a:solidFill>
                <a:latin typeface="Arial"/>
                <a:ea typeface="Arial"/>
                <a:cs typeface="Arial"/>
                <a:sym typeface="Arial"/>
              </a:rPr>
              <a:t>Duy trì các kết quả tốt nhất trong suốt quá trình chạy thuật toán.</a:t>
            </a:r>
          </a:p>
          <a:p>
            <a:pPr algn="l">
              <a:lnSpc>
                <a:spcPts val="4900"/>
              </a:lnSpc>
            </a:pPr>
            <a:r>
              <a:rPr lang="en-US" sz="3500">
                <a:solidFill>
                  <a:srgbClr val="000000"/>
                </a:solidFill>
                <a:latin typeface="Arial"/>
                <a:ea typeface="Arial"/>
                <a:cs typeface="Arial"/>
                <a:sym typeface="Arial"/>
              </a:rPr>
              <a:t>• Đặc điểm: Kích thước kho là cố định.</a:t>
            </a:r>
          </a:p>
          <a:p>
            <a:pPr algn="l">
              <a:lnSpc>
                <a:spcPts val="4900"/>
              </a:lnSpc>
            </a:pPr>
            <a:r>
              <a:rPr lang="en-US" sz="3500">
                <a:solidFill>
                  <a:srgbClr val="000000"/>
                </a:solidFill>
                <a:latin typeface="Arial"/>
                <a:ea typeface="Arial"/>
                <a:cs typeface="Arial"/>
                <a:sym typeface="Arial"/>
              </a:rPr>
              <a:t>• Quy tắc cập nhật:</a:t>
            </a:r>
          </a:p>
          <a:p>
            <a:pPr algn="l" marL="755651" indent="-377825" lvl="1">
              <a:lnSpc>
                <a:spcPts val="4900"/>
              </a:lnSpc>
              <a:buFont typeface="Arial"/>
              <a:buChar char="•"/>
            </a:pPr>
            <a:r>
              <a:rPr lang="en-US" sz="3500">
                <a:solidFill>
                  <a:srgbClr val="000000"/>
                </a:solidFill>
                <a:latin typeface="Arial"/>
                <a:ea typeface="Arial"/>
                <a:cs typeface="Arial"/>
                <a:sym typeface="Arial"/>
              </a:rPr>
              <a:t>Bị thống trị: Giải pháp mới kém hơn kho → Loại bỏ.</a:t>
            </a:r>
          </a:p>
          <a:p>
            <a:pPr algn="l" marL="755651" indent="-377825" lvl="1">
              <a:lnSpc>
                <a:spcPts val="4900"/>
              </a:lnSpc>
              <a:buFont typeface="Arial"/>
              <a:buChar char="•"/>
            </a:pPr>
            <a:r>
              <a:rPr lang="en-US" sz="3500">
                <a:solidFill>
                  <a:srgbClr val="000000"/>
                </a:solidFill>
                <a:latin typeface="Arial"/>
                <a:ea typeface="Arial"/>
                <a:cs typeface="Arial"/>
                <a:sym typeface="Arial"/>
              </a:rPr>
              <a:t>Thống trị: Giải pháp mới tốt hơn giải pháp trong kho → Thêm mới, Xoá cũ.</a:t>
            </a:r>
          </a:p>
          <a:p>
            <a:pPr algn="l" marL="755651" indent="-377825" lvl="1">
              <a:lnSpc>
                <a:spcPts val="4900"/>
              </a:lnSpc>
              <a:buFont typeface="Arial"/>
              <a:buChar char="•"/>
            </a:pPr>
            <a:r>
              <a:rPr lang="en-US" sz="3500">
                <a:solidFill>
                  <a:srgbClr val="000000"/>
                </a:solidFill>
                <a:latin typeface="Arial"/>
                <a:ea typeface="Arial"/>
                <a:cs typeface="Arial"/>
                <a:sym typeface="Arial"/>
              </a:rPr>
              <a:t>Không thống trị: Không ai tốt hơn ai → Thêm vào kho.</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Cơ chế lưới (Grid Mechanism)</a:t>
            </a:r>
          </a:p>
        </p:txBody>
      </p:sp>
      <p:sp>
        <p:nvSpPr>
          <p:cNvPr name="TextBox 4" id="4"/>
          <p:cNvSpPr txBox="true"/>
          <p:nvPr/>
        </p:nvSpPr>
        <p:spPr>
          <a:xfrm rot="0">
            <a:off x="639431" y="1528088"/>
            <a:ext cx="12527537" cy="5400040"/>
          </a:xfrm>
          <a:prstGeom prst="rect">
            <a:avLst/>
          </a:prstGeom>
        </p:spPr>
        <p:txBody>
          <a:bodyPr anchor="t" rtlCol="false" tIns="0" lIns="0" bIns="0" rIns="0">
            <a:spAutoFit/>
          </a:bodyPr>
          <a:lstStyle/>
          <a:p>
            <a:pPr algn="l">
              <a:lnSpc>
                <a:spcPts val="4760"/>
              </a:lnSpc>
            </a:pPr>
            <a:r>
              <a:rPr lang="en-US" sz="3400">
                <a:solidFill>
                  <a:srgbClr val="000000"/>
                </a:solidFill>
                <a:latin typeface="Arial"/>
                <a:ea typeface="Arial"/>
                <a:cs typeface="Arial"/>
                <a:sym typeface="Arial"/>
              </a:rPr>
              <a:t>• Mục tiêu: Duy trì sự đa dạng của các giải pháp trong Kho lưu trữ.</a:t>
            </a:r>
          </a:p>
          <a:p>
            <a:pPr algn="l">
              <a:lnSpc>
                <a:spcPts val="4760"/>
              </a:lnSpc>
            </a:pPr>
            <a:r>
              <a:rPr lang="en-US" sz="3400">
                <a:solidFill>
                  <a:srgbClr val="000000"/>
                </a:solidFill>
                <a:latin typeface="Arial"/>
                <a:ea typeface="Arial"/>
                <a:cs typeface="Arial"/>
                <a:sym typeface="Arial"/>
              </a:rPr>
              <a:t>• Hoạt động:</a:t>
            </a:r>
          </a:p>
          <a:p>
            <a:pPr algn="l" marL="734061" indent="-367031" lvl="1">
              <a:lnSpc>
                <a:spcPts val="4760"/>
              </a:lnSpc>
              <a:buFont typeface="Arial"/>
              <a:buChar char="•"/>
            </a:pPr>
            <a:r>
              <a:rPr lang="en-US" sz="3400">
                <a:solidFill>
                  <a:srgbClr val="000000"/>
                </a:solidFill>
                <a:latin typeface="Arial"/>
                <a:ea typeface="Arial"/>
                <a:cs typeface="Arial"/>
                <a:sym typeface="Arial"/>
              </a:rPr>
              <a:t>Chia không gian mục tiêu thành các vùng lưới (Grids).</a:t>
            </a:r>
          </a:p>
          <a:p>
            <a:pPr algn="l" marL="734061" indent="-367031" lvl="1">
              <a:lnSpc>
                <a:spcPts val="4760"/>
              </a:lnSpc>
              <a:buFont typeface="Arial"/>
              <a:buChar char="•"/>
            </a:pPr>
            <a:r>
              <a:rPr lang="en-US" sz="3400">
                <a:solidFill>
                  <a:srgbClr val="000000"/>
                </a:solidFill>
                <a:latin typeface="Arial"/>
                <a:ea typeface="Arial"/>
                <a:cs typeface="Arial"/>
                <a:sym typeface="Arial"/>
              </a:rPr>
              <a:t>Khi kho đầy:</a:t>
            </a:r>
          </a:p>
          <a:p>
            <a:pPr algn="l">
              <a:lnSpc>
                <a:spcPts val="4760"/>
              </a:lnSpc>
            </a:pPr>
            <a:r>
              <a:rPr lang="en-US" sz="3400">
                <a:solidFill>
                  <a:srgbClr val="000000"/>
                </a:solidFill>
                <a:latin typeface="Arial"/>
                <a:ea typeface="Arial"/>
                <a:cs typeface="Arial"/>
                <a:sym typeface="Arial"/>
              </a:rPr>
              <a:t>      Xoá: Loại bỏ giải pháp ở vùng lưới đông đúc (nhiều kết quả).</a:t>
            </a:r>
          </a:p>
          <a:p>
            <a:pPr algn="l">
              <a:lnSpc>
                <a:spcPts val="4760"/>
              </a:lnSpc>
            </a:pPr>
            <a:r>
              <a:rPr lang="en-US" sz="3400">
                <a:solidFill>
                  <a:srgbClr val="000000"/>
                </a:solidFill>
                <a:latin typeface="Arial"/>
                <a:ea typeface="Arial"/>
                <a:cs typeface="Arial"/>
                <a:sym typeface="Arial"/>
              </a:rPr>
              <a:t>      Thêm: Chèn giải pháp mới vào vùng lưới thưa thớt.</a:t>
            </a:r>
          </a:p>
          <a:p>
            <a:pPr algn="l" marL="734061" indent="-367031" lvl="1">
              <a:lnSpc>
                <a:spcPts val="4760"/>
              </a:lnSpc>
              <a:buFont typeface="Arial"/>
              <a:buChar char="•"/>
            </a:pPr>
            <a:r>
              <a:rPr lang="en-US" sz="3400">
                <a:solidFill>
                  <a:srgbClr val="000000"/>
                </a:solidFill>
                <a:latin typeface="Arial"/>
                <a:ea typeface="Arial"/>
                <a:cs typeface="Arial"/>
                <a:sym typeface="Arial"/>
              </a:rPr>
              <a:t>Kết quả: Đảm bảo giải pháp phân bố đều trên đường biên Pareto.</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866028" y="5061228"/>
            <a:ext cx="7991568" cy="1249591"/>
          </a:xfrm>
          <a:custGeom>
            <a:avLst/>
            <a:gdLst/>
            <a:ahLst/>
            <a:cxnLst/>
            <a:rect r="r" b="b" t="t" l="l"/>
            <a:pathLst>
              <a:path h="1249591" w="7991568">
                <a:moveTo>
                  <a:pt x="0" y="0"/>
                </a:moveTo>
                <a:lnTo>
                  <a:pt x="7991568" y="0"/>
                </a:lnTo>
                <a:lnTo>
                  <a:pt x="7991568" y="1249591"/>
                </a:lnTo>
                <a:lnTo>
                  <a:pt x="0" y="1249591"/>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Cơ chế chọn thủ lĩnh</a:t>
            </a:r>
          </a:p>
        </p:txBody>
      </p:sp>
      <p:sp>
        <p:nvSpPr>
          <p:cNvPr name="TextBox 5" id="5"/>
          <p:cNvSpPr txBox="true"/>
          <p:nvPr/>
        </p:nvSpPr>
        <p:spPr>
          <a:xfrm rot="0">
            <a:off x="639431" y="1528088"/>
            <a:ext cx="12527537" cy="3599815"/>
          </a:xfrm>
          <a:prstGeom prst="rect">
            <a:avLst/>
          </a:prstGeom>
        </p:spPr>
        <p:txBody>
          <a:bodyPr anchor="t" rtlCol="false" tIns="0" lIns="0" bIns="0" rIns="0">
            <a:spAutoFit/>
          </a:bodyPr>
          <a:lstStyle/>
          <a:p>
            <a:pPr algn="l">
              <a:lnSpc>
                <a:spcPts val="4760"/>
              </a:lnSpc>
            </a:pPr>
            <a:r>
              <a:rPr lang="en-US" sz="3400">
                <a:solidFill>
                  <a:srgbClr val="000000"/>
                </a:solidFill>
                <a:latin typeface="Arial"/>
                <a:ea typeface="Arial"/>
                <a:cs typeface="Arial"/>
                <a:sym typeface="Arial"/>
              </a:rPr>
              <a:t>• Nguyên tắc: Chọn  Xα, Xβ, Xδ từ </a:t>
            </a:r>
            <a:r>
              <a:rPr lang="en-US" sz="3400" b="true">
                <a:solidFill>
                  <a:srgbClr val="000000"/>
                </a:solidFill>
                <a:latin typeface="Arial Bold"/>
                <a:ea typeface="Arial Bold"/>
                <a:cs typeface="Arial Bold"/>
                <a:sym typeface="Arial Bold"/>
              </a:rPr>
              <a:t>Kho lưu trữ</a:t>
            </a:r>
            <a:r>
              <a:rPr lang="en-US" sz="3400">
                <a:solidFill>
                  <a:srgbClr val="000000"/>
                </a:solidFill>
                <a:latin typeface="Arial"/>
                <a:ea typeface="Arial"/>
                <a:cs typeface="Arial"/>
                <a:sym typeface="Arial"/>
              </a:rPr>
              <a:t> thay vì quần thể hiện tại.</a:t>
            </a:r>
          </a:p>
          <a:p>
            <a:pPr algn="l">
              <a:lnSpc>
                <a:spcPts val="4760"/>
              </a:lnSpc>
            </a:pPr>
            <a:r>
              <a:rPr lang="en-US" sz="3400">
                <a:solidFill>
                  <a:srgbClr val="000000"/>
                </a:solidFill>
                <a:latin typeface="Arial"/>
                <a:ea typeface="Arial"/>
                <a:cs typeface="Arial"/>
                <a:sym typeface="Arial"/>
              </a:rPr>
              <a:t>• Chiến lược: Ưu tiên chọn giải pháp ở vùng lưới </a:t>
            </a:r>
            <a:r>
              <a:rPr lang="en-US" sz="3400" b="true">
                <a:solidFill>
                  <a:srgbClr val="000000"/>
                </a:solidFill>
                <a:latin typeface="Arial Bold"/>
                <a:ea typeface="Arial Bold"/>
                <a:cs typeface="Arial Bold"/>
                <a:sym typeface="Arial Bold"/>
              </a:rPr>
              <a:t>ít đông đúc</a:t>
            </a:r>
            <a:r>
              <a:rPr lang="en-US" sz="3400">
                <a:solidFill>
                  <a:srgbClr val="000000"/>
                </a:solidFill>
                <a:latin typeface="Arial"/>
                <a:ea typeface="Arial"/>
                <a:cs typeface="Arial"/>
                <a:sym typeface="Arial"/>
              </a:rPr>
              <a:t> để dẫn dắt bầy sang vùng mới (tăng khả năng tìm kiếm).</a:t>
            </a:r>
          </a:p>
          <a:p>
            <a:pPr algn="l">
              <a:lnSpc>
                <a:spcPts val="4760"/>
              </a:lnSpc>
            </a:pPr>
            <a:r>
              <a:rPr lang="en-US" sz="3400">
                <a:solidFill>
                  <a:srgbClr val="000000"/>
                </a:solidFill>
                <a:latin typeface="Arial"/>
                <a:ea typeface="Arial"/>
                <a:cs typeface="Arial"/>
                <a:sym typeface="Arial"/>
              </a:rPr>
              <a:t>• Phương pháp Bánh xe Roulette: </a:t>
            </a:r>
          </a:p>
          <a:p>
            <a:pPr algn="l" marL="734061" indent="-367031" lvl="1">
              <a:lnSpc>
                <a:spcPts val="4760"/>
              </a:lnSpc>
              <a:buFont typeface="Arial"/>
              <a:buChar char="•"/>
            </a:pPr>
            <a:r>
              <a:rPr lang="en-US" sz="3400">
                <a:solidFill>
                  <a:srgbClr val="000000"/>
                </a:solidFill>
                <a:latin typeface="Arial"/>
                <a:ea typeface="Arial"/>
                <a:cs typeface="Arial"/>
                <a:sym typeface="Arial"/>
              </a:rPr>
              <a:t>Xác suất chọn vùng </a:t>
            </a:r>
            <a:r>
              <a:rPr lang="en-US" sz="3400" i="true">
                <a:solidFill>
                  <a:srgbClr val="000000"/>
                </a:solidFill>
                <a:latin typeface="Arial Italics"/>
                <a:ea typeface="Arial Italics"/>
                <a:cs typeface="Arial Italics"/>
                <a:sym typeface="Arial Italics"/>
              </a:rPr>
              <a:t>i </a:t>
            </a:r>
            <a:r>
              <a:rPr lang="en-US" sz="3400">
                <a:solidFill>
                  <a:srgbClr val="000000"/>
                </a:solidFill>
                <a:latin typeface="Arial"/>
                <a:ea typeface="Arial"/>
                <a:cs typeface="Arial"/>
                <a:sym typeface="Arial"/>
              </a:rPr>
              <a:t>:</a:t>
            </a:r>
          </a:p>
        </p:txBody>
      </p:sp>
      <p:sp>
        <p:nvSpPr>
          <p:cNvPr name="TextBox 6" id="6"/>
          <p:cNvSpPr txBox="true"/>
          <p:nvPr/>
        </p:nvSpPr>
        <p:spPr>
          <a:xfrm rot="0">
            <a:off x="1393501" y="6310819"/>
            <a:ext cx="12527537" cy="415289"/>
          </a:xfrm>
          <a:prstGeom prst="rect">
            <a:avLst/>
          </a:prstGeom>
        </p:spPr>
        <p:txBody>
          <a:bodyPr anchor="t" rtlCol="false" tIns="0" lIns="0" bIns="0" rIns="0">
            <a:spAutoFit/>
          </a:bodyPr>
          <a:lstStyle/>
          <a:p>
            <a:pPr algn="l">
              <a:lnSpc>
                <a:spcPts val="3360"/>
              </a:lnSpc>
            </a:pPr>
            <a:r>
              <a:rPr lang="en-US" sz="2400">
                <a:solidFill>
                  <a:srgbClr val="000000"/>
                </a:solidFill>
                <a:latin typeface="Arial"/>
                <a:ea typeface="Arial"/>
                <a:cs typeface="Arial"/>
                <a:sym typeface="Arial"/>
              </a:rPr>
              <a:t>Trong đó: c là hằng số &gt; 1, Ni là số</a:t>
            </a:r>
            <a:r>
              <a:rPr lang="en-US" sz="2400">
                <a:solidFill>
                  <a:srgbClr val="000000"/>
                </a:solidFill>
                <a:latin typeface="Arial"/>
                <a:ea typeface="Arial"/>
                <a:cs typeface="Arial"/>
                <a:sym typeface="Arial"/>
              </a:rPr>
              <a:t> lư</a:t>
            </a:r>
            <a:r>
              <a:rPr lang="en-US" sz="2400">
                <a:solidFill>
                  <a:srgbClr val="000000"/>
                </a:solidFill>
                <a:latin typeface="Arial"/>
                <a:ea typeface="Arial"/>
                <a:cs typeface="Arial"/>
                <a:sym typeface="Arial"/>
              </a:rPr>
              <a:t>ợng</a:t>
            </a:r>
            <a:r>
              <a:rPr lang="en-US" sz="2400">
                <a:solidFill>
                  <a:srgbClr val="000000"/>
                </a:solidFill>
                <a:latin typeface="Arial"/>
                <a:ea typeface="Arial"/>
                <a:cs typeface="Arial"/>
                <a:sym typeface="Arial"/>
              </a:rPr>
              <a:t> </a:t>
            </a:r>
            <a:r>
              <a:rPr lang="en-US" sz="2400">
                <a:solidFill>
                  <a:srgbClr val="000000"/>
                </a:solidFill>
                <a:latin typeface="Arial"/>
                <a:ea typeface="Arial"/>
                <a:cs typeface="Arial"/>
                <a:sym typeface="Arial"/>
              </a:rPr>
              <a:t>kế</a:t>
            </a:r>
            <a:r>
              <a:rPr lang="en-US" sz="2400">
                <a:solidFill>
                  <a:srgbClr val="000000"/>
                </a:solidFill>
                <a:latin typeface="Arial"/>
                <a:ea typeface="Arial"/>
                <a:cs typeface="Arial"/>
                <a:sym typeface="Arial"/>
              </a:rPr>
              <a:t>t</a:t>
            </a:r>
            <a:r>
              <a:rPr lang="en-US" sz="2400">
                <a:solidFill>
                  <a:srgbClr val="000000"/>
                </a:solidFill>
                <a:latin typeface="Arial"/>
                <a:ea typeface="Arial"/>
                <a:cs typeface="Arial"/>
                <a:sym typeface="Arial"/>
              </a:rPr>
              <a:t> quả tối</a:t>
            </a:r>
            <a:r>
              <a:rPr lang="en-US" sz="2400">
                <a:solidFill>
                  <a:srgbClr val="000000"/>
                </a:solidFill>
                <a:latin typeface="Arial"/>
                <a:ea typeface="Arial"/>
                <a:cs typeface="Arial"/>
                <a:sym typeface="Arial"/>
              </a:rPr>
              <a:t> ưu Pareto ở vùng </a:t>
            </a:r>
            <a:r>
              <a:rPr lang="en-US" sz="2400">
                <a:solidFill>
                  <a:srgbClr val="000000"/>
                </a:solidFill>
                <a:latin typeface="Arial"/>
                <a:ea typeface="Arial"/>
                <a:cs typeface="Arial"/>
                <a:sym typeface="Arial"/>
              </a:rPr>
              <a:t>t</a:t>
            </a:r>
            <a:r>
              <a:rPr lang="en-US" sz="2400">
                <a:solidFill>
                  <a:srgbClr val="000000"/>
                </a:solidFill>
                <a:latin typeface="Arial"/>
                <a:ea typeface="Arial"/>
                <a:cs typeface="Arial"/>
                <a:sym typeface="Arial"/>
              </a:rPr>
              <a:t>hứ i.</a:t>
            </a:r>
            <a:r>
              <a:rPr lang="en-US" sz="2400">
                <a:solidFill>
                  <a:srgbClr val="000000"/>
                </a:solidFill>
                <a:latin typeface="Arial"/>
                <a:ea typeface="Arial"/>
                <a:cs typeface="Arial"/>
                <a:sym typeface="Arial"/>
              </a:rPr>
              <a:t> </a:t>
            </a:r>
          </a:p>
        </p:txBody>
      </p:sp>
      <p:sp>
        <p:nvSpPr>
          <p:cNvPr name="TextBox 7" id="7"/>
          <p:cNvSpPr txBox="true"/>
          <p:nvPr/>
        </p:nvSpPr>
        <p:spPr>
          <a:xfrm rot="0">
            <a:off x="639431" y="6451788"/>
            <a:ext cx="12527537" cy="1799590"/>
          </a:xfrm>
          <a:prstGeom prst="rect">
            <a:avLst/>
          </a:prstGeom>
        </p:spPr>
        <p:txBody>
          <a:bodyPr anchor="t" rtlCol="false" tIns="0" lIns="0" bIns="0" rIns="0">
            <a:spAutoFit/>
          </a:bodyPr>
          <a:lstStyle/>
          <a:p>
            <a:pPr algn="l">
              <a:lnSpc>
                <a:spcPts val="4760"/>
              </a:lnSpc>
            </a:pPr>
          </a:p>
          <a:p>
            <a:pPr algn="l" marL="734061" indent="-367031" lvl="1">
              <a:lnSpc>
                <a:spcPts val="4760"/>
              </a:lnSpc>
              <a:buFont typeface="Arial"/>
              <a:buChar char="•"/>
            </a:pPr>
            <a:r>
              <a:rPr lang="en-US" sz="3400">
                <a:solidFill>
                  <a:srgbClr val="000000"/>
                </a:solidFill>
                <a:latin typeface="Arial"/>
                <a:ea typeface="Arial"/>
                <a:cs typeface="Arial"/>
                <a:sym typeface="Arial"/>
              </a:rPr>
              <a:t>Ý nghĩa: Vùng càng ít giả</a:t>
            </a:r>
            <a:r>
              <a:rPr lang="en-US" sz="3400">
                <a:solidFill>
                  <a:srgbClr val="000000"/>
                </a:solidFill>
                <a:latin typeface="Arial"/>
                <a:ea typeface="Arial"/>
                <a:cs typeface="Arial"/>
                <a:sym typeface="Arial"/>
              </a:rPr>
              <a:t>i </a:t>
            </a:r>
            <a:r>
              <a:rPr lang="en-US" sz="3400">
                <a:solidFill>
                  <a:srgbClr val="000000"/>
                </a:solidFill>
                <a:latin typeface="Arial"/>
                <a:ea typeface="Arial"/>
                <a:cs typeface="Arial"/>
                <a:sym typeface="Arial"/>
              </a:rPr>
              <a:t>pháp (Ni nhỏ) → Xác suất được chọn làm thủ lĩnh càng cao. </a:t>
            </a:r>
          </a:p>
        </p:txBody>
      </p:sp>
      <p:sp>
        <p:nvSpPr>
          <p:cNvPr name="TextBox 8" id="8"/>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409083" y="1291700"/>
            <a:ext cx="8905458" cy="8181890"/>
          </a:xfrm>
          <a:custGeom>
            <a:avLst/>
            <a:gdLst/>
            <a:ahLst/>
            <a:cxnLst/>
            <a:rect r="r" b="b" t="t" l="l"/>
            <a:pathLst>
              <a:path h="8181890" w="8905458">
                <a:moveTo>
                  <a:pt x="0" y="0"/>
                </a:moveTo>
                <a:lnTo>
                  <a:pt x="8905458" y="0"/>
                </a:lnTo>
                <a:lnTo>
                  <a:pt x="8905458" y="8181890"/>
                </a:lnTo>
                <a:lnTo>
                  <a:pt x="0" y="8181890"/>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Mã giả MOGWO</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915142" y="1665292"/>
            <a:ext cx="9893340" cy="7469472"/>
          </a:xfrm>
          <a:custGeom>
            <a:avLst/>
            <a:gdLst/>
            <a:ahLst/>
            <a:cxnLst/>
            <a:rect r="r" b="b" t="t" l="l"/>
            <a:pathLst>
              <a:path h="7469472" w="9893340">
                <a:moveTo>
                  <a:pt x="0" y="0"/>
                </a:moveTo>
                <a:lnTo>
                  <a:pt x="9893340" y="0"/>
                </a:lnTo>
                <a:lnTo>
                  <a:pt x="9893340" y="7469472"/>
                </a:lnTo>
                <a:lnTo>
                  <a:pt x="0" y="7469472"/>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Mã giả MOGWO</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39431" y="1612526"/>
            <a:ext cx="12527537" cy="6717892"/>
          </a:xfrm>
          <a:custGeom>
            <a:avLst/>
            <a:gdLst/>
            <a:ahLst/>
            <a:cxnLst/>
            <a:rect r="r" b="b" t="t" l="l"/>
            <a:pathLst>
              <a:path h="6717892" w="12527537">
                <a:moveTo>
                  <a:pt x="0" y="0"/>
                </a:moveTo>
                <a:lnTo>
                  <a:pt x="12527537" y="0"/>
                </a:lnTo>
                <a:lnTo>
                  <a:pt x="12527537" y="6717892"/>
                </a:lnTo>
                <a:lnTo>
                  <a:pt x="0" y="6717892"/>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4. References</a:t>
            </a:r>
          </a:p>
        </p:txBody>
      </p:sp>
      <p:sp>
        <p:nvSpPr>
          <p:cNvPr name="TextBox 5" id="5"/>
          <p:cNvSpPr txBox="true"/>
          <p:nvPr/>
        </p:nvSpPr>
        <p:spPr>
          <a:xfrm rot="0">
            <a:off x="13166968"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47</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5434887" y="1430893"/>
            <a:ext cx="8968331" cy="4890880"/>
            <a:chOff x="0" y="0"/>
            <a:chExt cx="7867196" cy="4290376"/>
          </a:xfrm>
        </p:grpSpPr>
        <p:sp>
          <p:nvSpPr>
            <p:cNvPr name="Freeform 4" id="4" descr="A diagram of a pyramid  AI-generated content may be incorrect."/>
            <p:cNvSpPr/>
            <p:nvPr/>
          </p:nvSpPr>
          <p:spPr>
            <a:xfrm flipH="false" flipV="false" rot="0">
              <a:off x="0" y="0"/>
              <a:ext cx="7867142" cy="4290314"/>
            </a:xfrm>
            <a:custGeom>
              <a:avLst/>
              <a:gdLst/>
              <a:ahLst/>
              <a:cxnLst/>
              <a:rect r="r" b="b" t="t" l="l"/>
              <a:pathLst>
                <a:path h="4290314" w="7867142">
                  <a:moveTo>
                    <a:pt x="0" y="0"/>
                  </a:moveTo>
                  <a:lnTo>
                    <a:pt x="7867142" y="0"/>
                  </a:lnTo>
                  <a:lnTo>
                    <a:pt x="7867142" y="4290314"/>
                  </a:lnTo>
                  <a:lnTo>
                    <a:pt x="0" y="4290314"/>
                  </a:lnTo>
                  <a:lnTo>
                    <a:pt x="0" y="0"/>
                  </a:lnTo>
                  <a:close/>
                </a:path>
              </a:pathLst>
            </a:custGeom>
            <a:blipFill>
              <a:blip r:embed="rId3"/>
              <a:stretch>
                <a:fillRect l="0" t="0" r="0" b="-1"/>
              </a:stretch>
            </a:blipFill>
          </p:spPr>
        </p:sp>
      </p:grpSp>
      <p:sp>
        <p:nvSpPr>
          <p:cNvPr name="TextBox 5" id="5"/>
          <p:cNvSpPr txBox="true"/>
          <p:nvPr/>
        </p:nvSpPr>
        <p:spPr>
          <a:xfrm rot="0">
            <a:off x="639431" y="1500172"/>
            <a:ext cx="6918695" cy="5867400"/>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 Trong GWO, quần thể các giải pháp (sói) được phân thành 4 cấp bậc dựa trên độ thích nghi (fitness):</a:t>
            </a:r>
          </a:p>
          <a:p>
            <a:pPr algn="l" marL="647703" indent="-323852" lvl="1">
              <a:lnSpc>
                <a:spcPts val="4200"/>
              </a:lnSpc>
              <a:buAutoNum type="arabicPeriod" startAt="1"/>
            </a:pPr>
            <a:r>
              <a:rPr lang="en-US" b="true" sz="3000">
                <a:solidFill>
                  <a:srgbClr val="000000"/>
                </a:solidFill>
                <a:latin typeface="Arial Bold"/>
                <a:ea typeface="Arial Bold"/>
                <a:cs typeface="Arial Bold"/>
                <a:sym typeface="Arial Bold"/>
              </a:rPr>
              <a:t> Alpha (α):</a:t>
            </a:r>
            <a:r>
              <a:rPr lang="en-US" sz="3000">
                <a:solidFill>
                  <a:srgbClr val="000000"/>
                </a:solidFill>
                <a:latin typeface="Arial"/>
                <a:ea typeface="Arial"/>
                <a:cs typeface="Arial"/>
                <a:sym typeface="Arial"/>
              </a:rPr>
              <a:t> Con đầu đàn, là giải pháp tốt nhất.</a:t>
            </a:r>
          </a:p>
          <a:p>
            <a:pPr algn="l" marL="647703" indent="-323852" lvl="1">
              <a:lnSpc>
                <a:spcPts val="4200"/>
              </a:lnSpc>
              <a:buAutoNum type="arabicPeriod" startAt="1"/>
            </a:pPr>
            <a:r>
              <a:rPr lang="en-US" b="true" sz="3000">
                <a:solidFill>
                  <a:srgbClr val="000000"/>
                </a:solidFill>
                <a:latin typeface="Arial Bold"/>
                <a:ea typeface="Arial Bold"/>
                <a:cs typeface="Arial Bold"/>
                <a:sym typeface="Arial Bold"/>
              </a:rPr>
              <a:t> Beta (β):</a:t>
            </a:r>
            <a:r>
              <a:rPr lang="en-US" sz="3000">
                <a:solidFill>
                  <a:srgbClr val="000000"/>
                </a:solidFill>
                <a:latin typeface="Arial"/>
                <a:ea typeface="Arial"/>
                <a:cs typeface="Arial"/>
                <a:sym typeface="Arial"/>
              </a:rPr>
              <a:t> Con thứ hai, hỗ trợ Alpha, là giải pháp tốt nhì.</a:t>
            </a:r>
          </a:p>
          <a:p>
            <a:pPr algn="l" marL="647703" indent="-323852" lvl="1">
              <a:lnSpc>
                <a:spcPts val="4200"/>
              </a:lnSpc>
              <a:buAutoNum type="arabicPeriod" startAt="1"/>
            </a:pPr>
            <a:r>
              <a:rPr lang="en-US" b="true" sz="3000">
                <a:solidFill>
                  <a:srgbClr val="000000"/>
                </a:solidFill>
                <a:latin typeface="Arial Bold"/>
                <a:ea typeface="Arial Bold"/>
                <a:cs typeface="Arial Bold"/>
                <a:sym typeface="Arial Bold"/>
              </a:rPr>
              <a:t> Delta (δ): </a:t>
            </a:r>
            <a:r>
              <a:rPr lang="en-US" sz="3000">
                <a:solidFill>
                  <a:srgbClr val="000000"/>
                </a:solidFill>
                <a:latin typeface="Arial"/>
                <a:ea typeface="Arial"/>
                <a:cs typeface="Arial"/>
                <a:sym typeface="Arial"/>
              </a:rPr>
              <a:t>Con thứ ba, chỉ huy Omega, là giải pháp tốt ba.</a:t>
            </a:r>
          </a:p>
          <a:p>
            <a:pPr algn="l" marL="647703" indent="-323852" lvl="1">
              <a:lnSpc>
                <a:spcPts val="4200"/>
              </a:lnSpc>
              <a:buAutoNum type="arabicPeriod" startAt="1"/>
            </a:pPr>
            <a:r>
              <a:rPr lang="en-US" b="true" sz="3000">
                <a:solidFill>
                  <a:srgbClr val="000000"/>
                </a:solidFill>
                <a:latin typeface="Arial Bold"/>
                <a:ea typeface="Arial Bold"/>
                <a:cs typeface="Arial Bold"/>
                <a:sym typeface="Arial Bold"/>
              </a:rPr>
              <a:t>Omega (ω):</a:t>
            </a:r>
            <a:r>
              <a:rPr lang="en-US" sz="3000">
                <a:solidFill>
                  <a:srgbClr val="000000"/>
                </a:solidFill>
                <a:latin typeface="Arial"/>
                <a:ea typeface="Arial"/>
                <a:cs typeface="Arial"/>
                <a:sym typeface="Arial"/>
              </a:rPr>
              <a:t> Các con còn lại, tuân theo 3 con trên.</a:t>
            </a:r>
          </a:p>
        </p:txBody>
      </p:sp>
      <p:sp>
        <p:nvSpPr>
          <p:cNvPr name="TextBox 6" id="6"/>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2.1 Sự phân cấp của sói xám và hành vi săn mồi</a:t>
            </a:r>
          </a:p>
        </p:txBody>
      </p:sp>
      <p:sp>
        <p:nvSpPr>
          <p:cNvPr name="TextBox 7" id="7"/>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5</a:t>
            </a:r>
          </a:p>
        </p:txBody>
      </p:sp>
      <p:sp>
        <p:nvSpPr>
          <p:cNvPr name="TextBox 8" id="8"/>
          <p:cNvSpPr txBox="true"/>
          <p:nvPr/>
        </p:nvSpPr>
        <p:spPr>
          <a:xfrm rot="0">
            <a:off x="639431" y="7460835"/>
            <a:ext cx="12527537" cy="2133600"/>
          </a:xfrm>
          <a:prstGeom prst="rect">
            <a:avLst/>
          </a:prstGeom>
        </p:spPr>
        <p:txBody>
          <a:bodyPr anchor="t" rtlCol="false" tIns="0" lIns="0" bIns="0" rIns="0">
            <a:spAutoFit/>
          </a:bodyPr>
          <a:lstStyle/>
          <a:p>
            <a:pPr algn="l">
              <a:lnSpc>
                <a:spcPts val="4200"/>
              </a:lnSpc>
            </a:pPr>
            <a:r>
              <a:rPr lang="en-US" sz="3000">
                <a:solidFill>
                  <a:srgbClr val="000000"/>
                </a:solidFill>
                <a:latin typeface="Arial"/>
                <a:ea typeface="Arial"/>
                <a:cs typeface="Arial"/>
                <a:sym typeface="Arial"/>
              </a:rPr>
              <a:t>• Quá trình săn mồi gồm 3 bước</a:t>
            </a:r>
            <a:r>
              <a:rPr lang="en-US" sz="3000">
                <a:solidFill>
                  <a:srgbClr val="000000"/>
                </a:solidFill>
                <a:latin typeface="Arial"/>
                <a:ea typeface="Arial"/>
                <a:cs typeface="Arial"/>
                <a:sym typeface="Arial"/>
              </a:rPr>
              <a:t>:</a:t>
            </a:r>
            <a:r>
              <a:rPr lang="en-US" sz="3000">
                <a:solidFill>
                  <a:srgbClr val="000000"/>
                </a:solidFill>
                <a:latin typeface="Arial"/>
                <a:ea typeface="Arial"/>
                <a:cs typeface="Arial"/>
                <a:sym typeface="Arial"/>
              </a:rPr>
              <a:t> Rình rập/tiếp cận</a:t>
            </a:r>
            <a:r>
              <a:rPr lang="en-US" sz="3000">
                <a:solidFill>
                  <a:srgbClr val="000000"/>
                </a:solidFill>
                <a:latin typeface="Arial"/>
                <a:ea typeface="Arial"/>
                <a:cs typeface="Arial"/>
                <a:sym typeface="Arial"/>
              </a:rPr>
              <a:t> </a:t>
            </a:r>
            <a:r>
              <a:rPr lang="en-US" sz="3000">
                <a:solidFill>
                  <a:srgbClr val="000000"/>
                </a:solidFill>
                <a:latin typeface="Arial"/>
                <a:ea typeface="Arial"/>
                <a:cs typeface="Arial"/>
                <a:sym typeface="Arial"/>
              </a:rPr>
              <a:t>-&gt;</a:t>
            </a:r>
            <a:r>
              <a:rPr lang="en-US" sz="3000">
                <a:solidFill>
                  <a:srgbClr val="000000"/>
                </a:solidFill>
                <a:latin typeface="Arial"/>
                <a:ea typeface="Arial"/>
                <a:cs typeface="Arial"/>
                <a:sym typeface="Arial"/>
              </a:rPr>
              <a:t> </a:t>
            </a:r>
            <a:r>
              <a:rPr lang="en-US" sz="3000">
                <a:solidFill>
                  <a:srgbClr val="000000"/>
                </a:solidFill>
                <a:latin typeface="Arial"/>
                <a:ea typeface="Arial"/>
                <a:cs typeface="Arial"/>
                <a:sym typeface="Arial"/>
              </a:rPr>
              <a:t>Bao vây -&gt; Tấn công.</a:t>
            </a:r>
          </a:p>
          <a:p>
            <a:pPr algn="l">
              <a:lnSpc>
                <a:spcPts val="4200"/>
              </a:lnSpc>
            </a:pPr>
            <a:r>
              <a:rPr lang="en-US" sz="3000">
                <a:solidFill>
                  <a:srgbClr val="000000"/>
                </a:solidFill>
                <a:latin typeface="Arial"/>
                <a:ea typeface="Arial"/>
                <a:cs typeface="Arial"/>
                <a:sym typeface="Arial"/>
              </a:rPr>
              <a:t>→ Ba giai đoạn này được mô hình hóa bằng phương trình cập nhật của GWO.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2.2 Mô hình toán học và thuật toán GWO</a:t>
            </a:r>
          </a:p>
        </p:txBody>
      </p:sp>
      <p:sp>
        <p:nvSpPr>
          <p:cNvPr name="TextBox 4" id="4"/>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6</a:t>
            </a:r>
          </a:p>
        </p:txBody>
      </p:sp>
      <p:sp>
        <p:nvSpPr>
          <p:cNvPr name="TextBox 5" id="5"/>
          <p:cNvSpPr txBox="true"/>
          <p:nvPr/>
        </p:nvSpPr>
        <p:spPr>
          <a:xfrm rot="0">
            <a:off x="639431" y="1583405"/>
            <a:ext cx="12376736" cy="3194685"/>
          </a:xfrm>
          <a:prstGeom prst="rect">
            <a:avLst/>
          </a:prstGeom>
        </p:spPr>
        <p:txBody>
          <a:bodyPr anchor="t" rtlCol="false" tIns="0" lIns="0" bIns="0" rIns="0">
            <a:spAutoFit/>
          </a:bodyPr>
          <a:lstStyle/>
          <a:p>
            <a:pPr algn="l">
              <a:lnSpc>
                <a:spcPts val="5040"/>
              </a:lnSpc>
            </a:pPr>
            <a:r>
              <a:rPr lang="en-US" sz="3600">
                <a:solidFill>
                  <a:srgbClr val="000000"/>
                </a:solidFill>
                <a:latin typeface="Arial"/>
                <a:ea typeface="Arial"/>
                <a:cs typeface="Arial"/>
                <a:sym typeface="Arial"/>
              </a:rPr>
              <a:t>2.2.1 Tìm kiếm và vây bắt con mồi</a:t>
            </a:r>
          </a:p>
          <a:p>
            <a:pPr algn="l">
              <a:lnSpc>
                <a:spcPts val="5040"/>
              </a:lnSpc>
            </a:pPr>
          </a:p>
          <a:p>
            <a:pPr algn="l">
              <a:lnSpc>
                <a:spcPts val="5040"/>
              </a:lnSpc>
            </a:pPr>
            <a:r>
              <a:rPr lang="en-US" sz="3600">
                <a:solidFill>
                  <a:srgbClr val="000000"/>
                </a:solidFill>
                <a:latin typeface="Arial"/>
                <a:ea typeface="Arial"/>
                <a:cs typeface="Arial"/>
                <a:sym typeface="Arial"/>
              </a:rPr>
              <a:t>2.2.2 Tấn công con mồi</a:t>
            </a:r>
          </a:p>
          <a:p>
            <a:pPr algn="l">
              <a:lnSpc>
                <a:spcPts val="5040"/>
              </a:lnSpc>
            </a:pPr>
          </a:p>
          <a:p>
            <a:pPr algn="l">
              <a:lnSpc>
                <a:spcPts val="5040"/>
              </a:lnSpc>
            </a:pPr>
            <a:r>
              <a:rPr lang="en-US" sz="3600">
                <a:solidFill>
                  <a:srgbClr val="000000"/>
                </a:solidFill>
                <a:latin typeface="Arial"/>
                <a:ea typeface="Arial"/>
                <a:cs typeface="Arial"/>
                <a:sym typeface="Arial"/>
              </a:rPr>
              <a:t>2.2.3 Mã giả GWO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265337" y="2521717"/>
            <a:ext cx="9411044" cy="2050664"/>
          </a:xfrm>
          <a:custGeom>
            <a:avLst/>
            <a:gdLst/>
            <a:ahLst/>
            <a:cxnLst/>
            <a:rect r="r" b="b" t="t" l="l"/>
            <a:pathLst>
              <a:path h="2050664" w="9411044">
                <a:moveTo>
                  <a:pt x="0" y="0"/>
                </a:moveTo>
                <a:lnTo>
                  <a:pt x="9411044" y="0"/>
                </a:lnTo>
                <a:lnTo>
                  <a:pt x="9411044" y="2050664"/>
                </a:lnTo>
                <a:lnTo>
                  <a:pt x="0" y="2050664"/>
                </a:lnTo>
                <a:lnTo>
                  <a:pt x="0" y="0"/>
                </a:lnTo>
                <a:close/>
              </a:path>
            </a:pathLst>
          </a:custGeom>
          <a:blipFill>
            <a:blip r:embed="rId3"/>
            <a:stretch>
              <a:fillRect l="-2457" t="0" r="-2457" b="0"/>
            </a:stretch>
          </a:blipFill>
        </p:spPr>
      </p:sp>
      <p:sp>
        <p:nvSpPr>
          <p:cNvPr name="Freeform 4" id="4"/>
          <p:cNvSpPr/>
          <p:nvPr/>
        </p:nvSpPr>
        <p:spPr>
          <a:xfrm flipH="false" flipV="false" rot="0">
            <a:off x="704975" y="5556101"/>
            <a:ext cx="12586656" cy="2831998"/>
          </a:xfrm>
          <a:custGeom>
            <a:avLst/>
            <a:gdLst/>
            <a:ahLst/>
            <a:cxnLst/>
            <a:rect r="r" b="b" t="t" l="l"/>
            <a:pathLst>
              <a:path h="2831998" w="12586656">
                <a:moveTo>
                  <a:pt x="0" y="0"/>
                </a:moveTo>
                <a:lnTo>
                  <a:pt x="12586656" y="0"/>
                </a:lnTo>
                <a:lnTo>
                  <a:pt x="12586656" y="2831998"/>
                </a:lnTo>
                <a:lnTo>
                  <a:pt x="0" y="2831998"/>
                </a:lnTo>
                <a:lnTo>
                  <a:pt x="0" y="0"/>
                </a:lnTo>
                <a:close/>
              </a:path>
            </a:pathLst>
          </a:custGeom>
          <a:blipFill>
            <a:blip r:embed="rId4"/>
            <a:stretch>
              <a:fillRect l="0" t="0" r="0" b="0"/>
            </a:stretch>
          </a:blipFill>
        </p:spPr>
      </p:sp>
      <p:sp>
        <p:nvSpPr>
          <p:cNvPr name="TextBox 5" id="5"/>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2.2.1 Tìm kiếm và vây bắt con mồi</a:t>
            </a:r>
          </a:p>
        </p:txBody>
      </p:sp>
      <p:sp>
        <p:nvSpPr>
          <p:cNvPr name="TextBox 6" id="6"/>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7</a:t>
            </a:r>
          </a:p>
        </p:txBody>
      </p:sp>
      <p:sp>
        <p:nvSpPr>
          <p:cNvPr name="TextBox 7" id="7"/>
          <p:cNvSpPr txBox="true"/>
          <p:nvPr/>
        </p:nvSpPr>
        <p:spPr>
          <a:xfrm rot="0">
            <a:off x="639431" y="1454917"/>
            <a:ext cx="12360734" cy="1066800"/>
          </a:xfrm>
          <a:prstGeom prst="rect">
            <a:avLst/>
          </a:prstGeom>
        </p:spPr>
        <p:txBody>
          <a:bodyPr anchor="t" rtlCol="false" tIns="0" lIns="0" bIns="0" rIns="0">
            <a:spAutoFit/>
          </a:bodyPr>
          <a:lstStyle/>
          <a:p>
            <a:pPr algn="just">
              <a:lnSpc>
                <a:spcPts val="4200"/>
              </a:lnSpc>
            </a:pPr>
            <a:r>
              <a:rPr lang="en-US" sz="3000">
                <a:solidFill>
                  <a:srgbClr val="000000"/>
                </a:solidFill>
                <a:latin typeface="Arial"/>
                <a:ea typeface="Arial"/>
                <a:cs typeface="Arial"/>
                <a:sym typeface="Arial"/>
              </a:rPr>
              <a:t>Ban đầu, mô hình bài toán khi đã biết vị trí của con mồi là vectơ Xp.</a:t>
            </a:r>
          </a:p>
          <a:p>
            <a:pPr algn="just">
              <a:lnSpc>
                <a:spcPts val="4200"/>
              </a:lnSpc>
            </a:pPr>
            <a:r>
              <a:rPr lang="en-US" sz="3000">
                <a:solidFill>
                  <a:srgbClr val="000000"/>
                </a:solidFill>
                <a:latin typeface="Arial"/>
                <a:ea typeface="Arial"/>
                <a:cs typeface="Arial"/>
                <a:sym typeface="Arial"/>
              </a:rPr>
              <a:t>Vị trí của con sói là X</a:t>
            </a:r>
          </a:p>
        </p:txBody>
      </p:sp>
      <p:sp>
        <p:nvSpPr>
          <p:cNvPr name="TextBox 8" id="8"/>
          <p:cNvSpPr txBox="true"/>
          <p:nvPr/>
        </p:nvSpPr>
        <p:spPr>
          <a:xfrm rot="0">
            <a:off x="639431" y="4838700"/>
            <a:ext cx="12360734" cy="533400"/>
          </a:xfrm>
          <a:prstGeom prst="rect">
            <a:avLst/>
          </a:prstGeom>
        </p:spPr>
        <p:txBody>
          <a:bodyPr anchor="t" rtlCol="false" tIns="0" lIns="0" bIns="0" rIns="0">
            <a:spAutoFit/>
          </a:bodyPr>
          <a:lstStyle/>
          <a:p>
            <a:pPr algn="just">
              <a:lnSpc>
                <a:spcPts val="4200"/>
              </a:lnSpc>
            </a:pPr>
            <a:r>
              <a:rPr lang="en-US" sz="3000">
                <a:solidFill>
                  <a:srgbClr val="000000"/>
                </a:solidFill>
                <a:latin typeface="Arial"/>
                <a:ea typeface="Arial"/>
                <a:cs typeface="Arial"/>
                <a:sym typeface="Arial"/>
              </a:rPr>
              <a:t>Trong đó:</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224455" y="2226478"/>
            <a:ext cx="9274715" cy="2153531"/>
          </a:xfrm>
          <a:custGeom>
            <a:avLst/>
            <a:gdLst/>
            <a:ahLst/>
            <a:cxnLst/>
            <a:rect r="r" b="b" t="t" l="l"/>
            <a:pathLst>
              <a:path h="2153531" w="9274715">
                <a:moveTo>
                  <a:pt x="0" y="0"/>
                </a:moveTo>
                <a:lnTo>
                  <a:pt x="9274714" y="0"/>
                </a:lnTo>
                <a:lnTo>
                  <a:pt x="9274714" y="2153530"/>
                </a:lnTo>
                <a:lnTo>
                  <a:pt x="0" y="2153530"/>
                </a:lnTo>
                <a:lnTo>
                  <a:pt x="0" y="0"/>
                </a:lnTo>
                <a:close/>
              </a:path>
            </a:pathLst>
          </a:custGeom>
          <a:blipFill>
            <a:blip r:embed="rId3"/>
            <a:stretch>
              <a:fillRect l="0" t="0" r="0" b="0"/>
            </a:stretch>
          </a:blipFill>
        </p:spPr>
      </p:sp>
      <p:sp>
        <p:nvSpPr>
          <p:cNvPr name="Freeform 4" id="4"/>
          <p:cNvSpPr/>
          <p:nvPr/>
        </p:nvSpPr>
        <p:spPr>
          <a:xfrm flipH="false" flipV="false" rot="0">
            <a:off x="740267" y="5181600"/>
            <a:ext cx="11956558" cy="1345113"/>
          </a:xfrm>
          <a:custGeom>
            <a:avLst/>
            <a:gdLst/>
            <a:ahLst/>
            <a:cxnLst/>
            <a:rect r="r" b="b" t="t" l="l"/>
            <a:pathLst>
              <a:path h="1345113" w="11956558">
                <a:moveTo>
                  <a:pt x="0" y="0"/>
                </a:moveTo>
                <a:lnTo>
                  <a:pt x="11956558" y="0"/>
                </a:lnTo>
                <a:lnTo>
                  <a:pt x="11956558" y="1345113"/>
                </a:lnTo>
                <a:lnTo>
                  <a:pt x="0" y="1345113"/>
                </a:lnTo>
                <a:lnTo>
                  <a:pt x="0" y="0"/>
                </a:lnTo>
                <a:close/>
              </a:path>
            </a:pathLst>
          </a:custGeom>
          <a:blipFill>
            <a:blip r:embed="rId4"/>
            <a:stretch>
              <a:fillRect l="0" t="0" r="0" b="0"/>
            </a:stretch>
          </a:blipFill>
        </p:spPr>
      </p:sp>
      <p:sp>
        <p:nvSpPr>
          <p:cNvPr name="TextBox 5" id="5"/>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2.2.1 Tìm kiếm và vây bắt con mồi</a:t>
            </a:r>
          </a:p>
        </p:txBody>
      </p:sp>
      <p:sp>
        <p:nvSpPr>
          <p:cNvPr name="TextBox 6" id="6"/>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8</a:t>
            </a:r>
          </a:p>
        </p:txBody>
      </p:sp>
      <p:sp>
        <p:nvSpPr>
          <p:cNvPr name="TextBox 7" id="7"/>
          <p:cNvSpPr txBox="true"/>
          <p:nvPr/>
        </p:nvSpPr>
        <p:spPr>
          <a:xfrm rot="0">
            <a:off x="639431" y="1502542"/>
            <a:ext cx="12360734" cy="540385"/>
          </a:xfrm>
          <a:prstGeom prst="rect">
            <a:avLst/>
          </a:prstGeom>
        </p:spPr>
        <p:txBody>
          <a:bodyPr anchor="t" rtlCol="false" tIns="0" lIns="0" bIns="0" rIns="0">
            <a:spAutoFit/>
          </a:bodyPr>
          <a:lstStyle/>
          <a:p>
            <a:pPr algn="just">
              <a:lnSpc>
                <a:spcPts val="4340"/>
              </a:lnSpc>
            </a:pPr>
            <a:r>
              <a:rPr lang="en-US" sz="3100">
                <a:solidFill>
                  <a:srgbClr val="000000"/>
                </a:solidFill>
                <a:latin typeface="Arial"/>
                <a:ea typeface="Arial"/>
                <a:cs typeface="Arial"/>
                <a:sym typeface="Arial"/>
              </a:rPr>
              <a:t>• Vectơ </a:t>
            </a:r>
            <a:r>
              <a:rPr lang="en-US" sz="3100" i="true">
                <a:solidFill>
                  <a:srgbClr val="000000"/>
                </a:solidFill>
                <a:latin typeface="Arial Italics"/>
                <a:ea typeface="Arial Italics"/>
                <a:cs typeface="Arial Italics"/>
                <a:sym typeface="Arial Italics"/>
              </a:rPr>
              <a:t>A</a:t>
            </a:r>
            <a:r>
              <a:rPr lang="en-US" sz="3100">
                <a:solidFill>
                  <a:srgbClr val="000000"/>
                </a:solidFill>
                <a:latin typeface="Arial"/>
                <a:ea typeface="Arial"/>
                <a:cs typeface="Arial"/>
                <a:sym typeface="Arial"/>
              </a:rPr>
              <a:t> và </a:t>
            </a:r>
            <a:r>
              <a:rPr lang="en-US" sz="3100" i="true">
                <a:solidFill>
                  <a:srgbClr val="000000"/>
                </a:solidFill>
                <a:latin typeface="Arial Italics"/>
                <a:ea typeface="Arial Italics"/>
                <a:cs typeface="Arial Italics"/>
                <a:sym typeface="Arial Italics"/>
              </a:rPr>
              <a:t>C</a:t>
            </a:r>
            <a:r>
              <a:rPr lang="en-US" sz="3100">
                <a:solidFill>
                  <a:srgbClr val="000000"/>
                </a:solidFill>
                <a:latin typeface="Arial"/>
                <a:ea typeface="Arial"/>
                <a:cs typeface="Arial"/>
                <a:sym typeface="Arial"/>
              </a:rPr>
              <a:t>: Là các hệ số quan trọng, được tính toán như sau:</a:t>
            </a:r>
          </a:p>
        </p:txBody>
      </p:sp>
      <p:sp>
        <p:nvSpPr>
          <p:cNvPr name="TextBox 8" id="8"/>
          <p:cNvSpPr txBox="true"/>
          <p:nvPr/>
        </p:nvSpPr>
        <p:spPr>
          <a:xfrm rot="0">
            <a:off x="639431" y="4427633"/>
            <a:ext cx="12360734" cy="540385"/>
          </a:xfrm>
          <a:prstGeom prst="rect">
            <a:avLst/>
          </a:prstGeom>
        </p:spPr>
        <p:txBody>
          <a:bodyPr anchor="t" rtlCol="false" tIns="0" lIns="0" bIns="0" rIns="0">
            <a:spAutoFit/>
          </a:bodyPr>
          <a:lstStyle/>
          <a:p>
            <a:pPr algn="just">
              <a:lnSpc>
                <a:spcPts val="4340"/>
              </a:lnSpc>
            </a:pPr>
            <a:r>
              <a:rPr lang="en-US" sz="3100">
                <a:solidFill>
                  <a:srgbClr val="000000"/>
                </a:solidFill>
                <a:latin typeface="Arial"/>
                <a:ea typeface="Arial"/>
                <a:cs typeface="Arial"/>
                <a:sym typeface="Arial"/>
              </a:rPr>
              <a:t>• Trong đó:</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723624" cy="10287000"/>
          </a:xfrm>
          <a:custGeom>
            <a:avLst/>
            <a:gdLst/>
            <a:ahLst/>
            <a:cxnLst/>
            <a:rect r="r" b="b" t="t" l="l"/>
            <a:pathLst>
              <a:path h="10287000" w="13723624">
                <a:moveTo>
                  <a:pt x="0" y="0"/>
                </a:moveTo>
                <a:lnTo>
                  <a:pt x="13723624" y="0"/>
                </a:lnTo>
                <a:lnTo>
                  <a:pt x="13723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39852" y="2634474"/>
            <a:ext cx="11831440" cy="2385201"/>
          </a:xfrm>
          <a:custGeom>
            <a:avLst/>
            <a:gdLst/>
            <a:ahLst/>
            <a:cxnLst/>
            <a:rect r="r" b="b" t="t" l="l"/>
            <a:pathLst>
              <a:path h="2385201" w="11831440">
                <a:moveTo>
                  <a:pt x="0" y="0"/>
                </a:moveTo>
                <a:lnTo>
                  <a:pt x="11831440" y="0"/>
                </a:lnTo>
                <a:lnTo>
                  <a:pt x="11831440" y="2385201"/>
                </a:lnTo>
                <a:lnTo>
                  <a:pt x="0" y="2385201"/>
                </a:lnTo>
                <a:lnTo>
                  <a:pt x="0" y="0"/>
                </a:lnTo>
                <a:close/>
              </a:path>
            </a:pathLst>
          </a:custGeom>
          <a:blipFill>
            <a:blip r:embed="rId3"/>
            <a:stretch>
              <a:fillRect l="0" t="0" r="0" b="0"/>
            </a:stretch>
          </a:blipFill>
        </p:spPr>
      </p:sp>
      <p:sp>
        <p:nvSpPr>
          <p:cNvPr name="TextBox 4" id="4"/>
          <p:cNvSpPr txBox="true"/>
          <p:nvPr/>
        </p:nvSpPr>
        <p:spPr>
          <a:xfrm rot="0">
            <a:off x="639431" y="135032"/>
            <a:ext cx="12527537" cy="629919"/>
          </a:xfrm>
          <a:prstGeom prst="rect">
            <a:avLst/>
          </a:prstGeom>
        </p:spPr>
        <p:txBody>
          <a:bodyPr anchor="t" rtlCol="false" tIns="0" lIns="0" bIns="0" rIns="0">
            <a:spAutoFit/>
          </a:bodyPr>
          <a:lstStyle/>
          <a:p>
            <a:pPr algn="l">
              <a:lnSpc>
                <a:spcPts val="5180"/>
              </a:lnSpc>
            </a:pPr>
            <a:r>
              <a:rPr lang="en-US" sz="3700" b="true">
                <a:solidFill>
                  <a:srgbClr val="FFFFFF"/>
                </a:solidFill>
                <a:latin typeface="Montserrat Bold"/>
                <a:ea typeface="Montserrat Bold"/>
                <a:cs typeface="Montserrat Bold"/>
                <a:sym typeface="Montserrat Bold"/>
              </a:rPr>
              <a:t>Ý nghĩa tham số A, C</a:t>
            </a:r>
          </a:p>
        </p:txBody>
      </p:sp>
      <p:sp>
        <p:nvSpPr>
          <p:cNvPr name="TextBox 5" id="5"/>
          <p:cNvSpPr txBox="true"/>
          <p:nvPr/>
        </p:nvSpPr>
        <p:spPr>
          <a:xfrm rot="0">
            <a:off x="639431" y="1444682"/>
            <a:ext cx="12213232" cy="1083310"/>
          </a:xfrm>
          <a:prstGeom prst="rect">
            <a:avLst/>
          </a:prstGeom>
        </p:spPr>
        <p:txBody>
          <a:bodyPr anchor="t" rtlCol="false" tIns="0" lIns="0" bIns="0" rIns="0">
            <a:spAutoFit/>
          </a:bodyPr>
          <a:lstStyle/>
          <a:p>
            <a:pPr algn="l">
              <a:lnSpc>
                <a:spcPts val="4340"/>
              </a:lnSpc>
            </a:pPr>
            <a:r>
              <a:rPr lang="en-US" sz="3100">
                <a:solidFill>
                  <a:srgbClr val="000000"/>
                </a:solidFill>
                <a:latin typeface="Arial"/>
                <a:ea typeface="Arial"/>
                <a:cs typeface="Arial"/>
                <a:sym typeface="Arial"/>
              </a:rPr>
              <a:t>• Vectơ </a:t>
            </a:r>
            <a:r>
              <a:rPr lang="en-US" sz="3100" i="true">
                <a:solidFill>
                  <a:srgbClr val="000000"/>
                </a:solidFill>
                <a:latin typeface="Arial Italics"/>
                <a:ea typeface="Arial Italics"/>
                <a:cs typeface="Arial Italics"/>
                <a:sym typeface="Arial Italics"/>
              </a:rPr>
              <a:t>a</a:t>
            </a:r>
            <a:r>
              <a:rPr lang="en-US" sz="3100">
                <a:solidFill>
                  <a:srgbClr val="000000"/>
                </a:solidFill>
                <a:latin typeface="Arial"/>
                <a:ea typeface="Arial"/>
                <a:cs typeface="Arial"/>
                <a:sym typeface="Arial"/>
              </a:rPr>
              <a:t> có vai trò quan trọng trong thuật toán để cân bằng giữa khả năng tìm kiếm (exploration) và tấn công (exploitation). Cụ thể:</a:t>
            </a:r>
          </a:p>
        </p:txBody>
      </p:sp>
      <p:grpSp>
        <p:nvGrpSpPr>
          <p:cNvPr name="Group 6" id="6"/>
          <p:cNvGrpSpPr/>
          <p:nvPr/>
        </p:nvGrpSpPr>
        <p:grpSpPr>
          <a:xfrm rot="0">
            <a:off x="574771" y="4975400"/>
            <a:ext cx="12592197" cy="4495996"/>
            <a:chOff x="0" y="0"/>
            <a:chExt cx="1950861" cy="696547"/>
          </a:xfrm>
        </p:grpSpPr>
        <p:sp>
          <p:nvSpPr>
            <p:cNvPr name="Freeform 7" id="7" descr="A diagram of a bull and a bull  AI-generated content may be incorrect."/>
            <p:cNvSpPr/>
            <p:nvPr/>
          </p:nvSpPr>
          <p:spPr>
            <a:xfrm flipH="false" flipV="false" rot="0">
              <a:off x="0" y="0"/>
              <a:ext cx="1950861" cy="696547"/>
            </a:xfrm>
            <a:custGeom>
              <a:avLst/>
              <a:gdLst/>
              <a:ahLst/>
              <a:cxnLst/>
              <a:rect r="r" b="b" t="t" l="l"/>
              <a:pathLst>
                <a:path h="696547" w="1950861">
                  <a:moveTo>
                    <a:pt x="0" y="0"/>
                  </a:moveTo>
                  <a:lnTo>
                    <a:pt x="1950861" y="0"/>
                  </a:lnTo>
                  <a:lnTo>
                    <a:pt x="1950861" y="696547"/>
                  </a:lnTo>
                  <a:lnTo>
                    <a:pt x="0" y="696547"/>
                  </a:lnTo>
                  <a:close/>
                </a:path>
              </a:pathLst>
            </a:custGeom>
            <a:blipFill>
              <a:blip r:embed="rId4"/>
              <a:stretch>
                <a:fillRect l="0" t="-6167" r="-1781" b="-18207"/>
              </a:stretch>
            </a:blipFill>
          </p:spPr>
        </p:sp>
      </p:grpSp>
      <p:sp>
        <p:nvSpPr>
          <p:cNvPr name="TextBox 8" id="8"/>
          <p:cNvSpPr txBox="true"/>
          <p:nvPr/>
        </p:nvSpPr>
        <p:spPr>
          <a:xfrm rot="0">
            <a:off x="13226087" y="9783943"/>
            <a:ext cx="152400" cy="180975"/>
          </a:xfrm>
          <a:prstGeom prst="rect">
            <a:avLst/>
          </a:prstGeom>
        </p:spPr>
        <p:txBody>
          <a:bodyPr anchor="t" rtlCol="false" tIns="0" lIns="0" bIns="0" rIns="0" wrap="none">
            <a:spAutoFit/>
          </a:bodyPr>
          <a:lstStyle/>
          <a:p>
            <a:pPr algn="ctr">
              <a:lnSpc>
                <a:spcPts val="2100"/>
              </a:lnSpc>
              <a:spcBef>
                <a:spcPct val="0"/>
              </a:spcBef>
            </a:pPr>
            <a:r>
              <a:rPr lang="en-US" sz="1500">
                <a:solidFill>
                  <a:srgbClr val="BF2135"/>
                </a:solidFill>
                <a:latin typeface="League Spartan"/>
                <a:ea typeface="League Spartan"/>
                <a:cs typeface="League Spartan"/>
                <a:sym typeface="League Spartan"/>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DAG7gNwZ148</dc:identifier>
  <dcterms:modified xsi:type="dcterms:W3CDTF">2011-08-01T06:04:30Z</dcterms:modified>
  <cp:revision>1</cp:revision>
  <dc:title>Copy of GWO slide</dc:title>
</cp:coreProperties>
</file>